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8"/>
  </p:notesMasterIdLst>
  <p:sldIdLst>
    <p:sldId id="256" r:id="rId2"/>
    <p:sldId id="258" r:id="rId3"/>
    <p:sldId id="257" r:id="rId4"/>
    <p:sldId id="279" r:id="rId5"/>
    <p:sldId id="259" r:id="rId6"/>
    <p:sldId id="260" r:id="rId7"/>
    <p:sldId id="278" r:id="rId8"/>
    <p:sldId id="261" r:id="rId9"/>
    <p:sldId id="262" r:id="rId10"/>
    <p:sldId id="263" r:id="rId11"/>
    <p:sldId id="264" r:id="rId12"/>
    <p:sldId id="265" r:id="rId13"/>
    <p:sldId id="266" r:id="rId14"/>
    <p:sldId id="267" r:id="rId15"/>
    <p:sldId id="268" r:id="rId16"/>
    <p:sldId id="269" r:id="rId17"/>
    <p:sldId id="272" r:id="rId18"/>
    <p:sldId id="270" r:id="rId19"/>
    <p:sldId id="271" r:id="rId20"/>
    <p:sldId id="282" r:id="rId21"/>
    <p:sldId id="281" r:id="rId22"/>
    <p:sldId id="273" r:id="rId23"/>
    <p:sldId id="275" r:id="rId24"/>
    <p:sldId id="274" r:id="rId25"/>
    <p:sldId id="276"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8" d="100"/>
          <a:sy n="88" d="100"/>
        </p:scale>
        <p:origin x="10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MPS2013\share\1%20-%20Meagan\Meagan's%20Files\Membership\Council%20etc\Annual%20Membership%20Report\UPDATED%2010%20Year%20Member%20Changes%20Repo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Full Dues Paying Members vs.</a:t>
            </a:r>
            <a:r>
              <a:rPr lang="en-US" baseline="0" dirty="0"/>
              <a:t> Lifers Paying Reduced Dues, as of June 30</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189954196901858E-2"/>
          <c:y val="0.12599188010582238"/>
          <c:w val="0.89019685039370078"/>
          <c:h val="0.61498432487605714"/>
        </c:manualLayout>
      </c:layout>
      <c:lineChart>
        <c:grouping val="standard"/>
        <c:varyColors val="0"/>
        <c:ser>
          <c:idx val="0"/>
          <c:order val="0"/>
          <c:tx>
            <c:v>Life Members</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'FY00-18 breakdown'!$B$4:$U$4</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'FY00-18 breakdown'!$B$29:$U$29</c:f>
              <c:numCache>
                <c:formatCode>General</c:formatCode>
                <c:ptCount val="20"/>
                <c:pt idx="0">
                  <c:v>126</c:v>
                </c:pt>
                <c:pt idx="1">
                  <c:v>129</c:v>
                </c:pt>
                <c:pt idx="2">
                  <c:v>135</c:v>
                </c:pt>
                <c:pt idx="3">
                  <c:v>138</c:v>
                </c:pt>
                <c:pt idx="4">
                  <c:v>139</c:v>
                </c:pt>
                <c:pt idx="5">
                  <c:v>145</c:v>
                </c:pt>
                <c:pt idx="6">
                  <c:v>153</c:v>
                </c:pt>
                <c:pt idx="7">
                  <c:v>165</c:v>
                </c:pt>
                <c:pt idx="8">
                  <c:v>173</c:v>
                </c:pt>
                <c:pt idx="9">
                  <c:v>166</c:v>
                </c:pt>
                <c:pt idx="10">
                  <c:v>167</c:v>
                </c:pt>
                <c:pt idx="11">
                  <c:v>173</c:v>
                </c:pt>
                <c:pt idx="12">
                  <c:v>180</c:v>
                </c:pt>
                <c:pt idx="13">
                  <c:v>187</c:v>
                </c:pt>
                <c:pt idx="14">
                  <c:v>185</c:v>
                </c:pt>
                <c:pt idx="15">
                  <c:v>188</c:v>
                </c:pt>
                <c:pt idx="16">
                  <c:v>190</c:v>
                </c:pt>
                <c:pt idx="17">
                  <c:v>204</c:v>
                </c:pt>
                <c:pt idx="18">
                  <c:v>208</c:v>
                </c:pt>
                <c:pt idx="19">
                  <c:v>221</c:v>
                </c:pt>
              </c:numCache>
            </c:numRef>
          </c:val>
          <c:smooth val="0"/>
          <c:extLst>
            <c:ext xmlns:c16="http://schemas.microsoft.com/office/drawing/2014/chart" uri="{C3380CC4-5D6E-409C-BE32-E72D297353CC}">
              <c16:uniqueId val="{00000000-FB67-45BF-949D-EC983168637B}"/>
            </c:ext>
          </c:extLst>
        </c:ser>
        <c:ser>
          <c:idx val="1"/>
          <c:order val="1"/>
          <c:tx>
            <c:v>Full Dues Paying Members</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'FY00-18 breakdown'!$B$4:$U$4</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'FY00-18 breakdown'!$B$12:$U$12</c:f>
              <c:numCache>
                <c:formatCode>General</c:formatCode>
                <c:ptCount val="20"/>
                <c:pt idx="0">
                  <c:v>471</c:v>
                </c:pt>
                <c:pt idx="1">
                  <c:v>460</c:v>
                </c:pt>
                <c:pt idx="2">
                  <c:v>445</c:v>
                </c:pt>
                <c:pt idx="3">
                  <c:v>467</c:v>
                </c:pt>
                <c:pt idx="4">
                  <c:v>468</c:v>
                </c:pt>
                <c:pt idx="5">
                  <c:v>459</c:v>
                </c:pt>
                <c:pt idx="6">
                  <c:v>481</c:v>
                </c:pt>
                <c:pt idx="7">
                  <c:v>473</c:v>
                </c:pt>
                <c:pt idx="8">
                  <c:v>472</c:v>
                </c:pt>
                <c:pt idx="9">
                  <c:v>459</c:v>
                </c:pt>
                <c:pt idx="10">
                  <c:v>440</c:v>
                </c:pt>
                <c:pt idx="11">
                  <c:v>425</c:v>
                </c:pt>
                <c:pt idx="12">
                  <c:v>400</c:v>
                </c:pt>
                <c:pt idx="13">
                  <c:v>397</c:v>
                </c:pt>
                <c:pt idx="14">
                  <c:v>398</c:v>
                </c:pt>
                <c:pt idx="15">
                  <c:v>388</c:v>
                </c:pt>
                <c:pt idx="16">
                  <c:v>391</c:v>
                </c:pt>
                <c:pt idx="17">
                  <c:v>384</c:v>
                </c:pt>
                <c:pt idx="18">
                  <c:v>369</c:v>
                </c:pt>
                <c:pt idx="19">
                  <c:v>368</c:v>
                </c:pt>
              </c:numCache>
            </c:numRef>
          </c:val>
          <c:smooth val="0"/>
          <c:extLst>
            <c:ext xmlns:c16="http://schemas.microsoft.com/office/drawing/2014/chart" uri="{C3380CC4-5D6E-409C-BE32-E72D297353CC}">
              <c16:uniqueId val="{00000001-FB67-45BF-949D-EC983168637B}"/>
            </c:ext>
          </c:extLst>
        </c:ser>
        <c:dLbls>
          <c:dLblPos val="t"/>
          <c:showLegendKey val="0"/>
          <c:showVal val="1"/>
          <c:showCatName val="0"/>
          <c:showSerName val="0"/>
          <c:showPercent val="0"/>
          <c:showBubbleSize val="0"/>
        </c:dLbls>
        <c:marker val="1"/>
        <c:smooth val="0"/>
        <c:axId val="562136728"/>
        <c:axId val="562141976"/>
      </c:lineChart>
      <c:catAx>
        <c:axId val="56213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141976"/>
        <c:crosses val="autoZero"/>
        <c:auto val="1"/>
        <c:lblAlgn val="ctr"/>
        <c:lblOffset val="100"/>
        <c:noMultiLvlLbl val="0"/>
      </c:catAx>
      <c:valAx>
        <c:axId val="562141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136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2EAFA-B13B-4203-90CD-82FC113D4D37}"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BC3E0-1B75-4A98-A81C-CF06869FA717}" type="slidenum">
              <a:rPr lang="en-US" smtClean="0"/>
              <a:t>‹#›</a:t>
            </a:fld>
            <a:endParaRPr lang="en-US"/>
          </a:p>
        </p:txBody>
      </p:sp>
    </p:spTree>
    <p:extLst>
      <p:ext uri="{BB962C8B-B14F-4D97-AF65-F5344CB8AC3E}">
        <p14:creationId xmlns:p14="http://schemas.microsoft.com/office/powerpoint/2010/main" val="122080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1" name="Picture 70" descr="A picture containing clipart&#10;&#10;Description automatically generated">
            <a:extLst>
              <a:ext uri="{FF2B5EF4-FFF2-40B4-BE49-F238E27FC236}">
                <a16:creationId xmlns:a16="http://schemas.microsoft.com/office/drawing/2014/main" id="{36EE99CE-7C4B-4850-BE50-5C0356EBA82D}"/>
              </a:ext>
            </a:extLst>
          </p:cNvPr>
          <p:cNvPicPr>
            <a:picLocks noChangeAspect="1"/>
          </p:cNvPicPr>
          <p:nvPr userDrawn="1"/>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5233" b="93500" l="9909" r="89990">
                        <a14:foregroundMark x1="49949" y1="53312" x2="49949" y2="53312"/>
                        <a14:foregroundMark x1="49746" y1="48937" x2="49746" y2="58585"/>
                        <a14:foregroundMark x1="51270" y1="92682" x2="51270" y2="92682"/>
                        <a14:foregroundMark x1="50610" y1="93540" x2="50610" y2="93540"/>
                        <a14:foregroundMark x1="36230" y1="48446" x2="36230" y2="48446"/>
                        <a14:foregroundMark x1="52337" y1="25511" x2="52337" y2="25511"/>
                        <a14:foregroundMark x1="39533" y1="26410" x2="39533" y2="26410"/>
                        <a14:foregroundMark x1="41057" y1="11365" x2="41057" y2="11365"/>
                        <a14:foregroundMark x1="50152" y1="5233" x2="50152" y2="5233"/>
                        <a14:foregroundMark x1="58181" y1="11529" x2="58181" y2="11529"/>
                      </a14:backgroundRemoval>
                    </a14:imgEffect>
                  </a14:imgLayer>
                </a14:imgProps>
              </a:ext>
              <a:ext uri="{28A0092B-C50C-407E-A947-70E740481C1C}">
                <a14:useLocalDpi xmlns:a14="http://schemas.microsoft.com/office/drawing/2010/main" val="0"/>
              </a:ext>
            </a:extLst>
          </a:blip>
          <a:stretch>
            <a:fillRect/>
          </a:stretch>
        </p:blipFill>
        <p:spPr>
          <a:xfrm>
            <a:off x="352419" y="247650"/>
            <a:ext cx="1088233" cy="1352550"/>
          </a:xfrm>
          <a:prstGeom prst="rect">
            <a:avLst/>
          </a:prstGeom>
        </p:spPr>
      </p:pic>
      <p:sp>
        <p:nvSpPr>
          <p:cNvPr id="72" name="Date Placeholder 3">
            <a:extLst>
              <a:ext uri="{FF2B5EF4-FFF2-40B4-BE49-F238E27FC236}">
                <a16:creationId xmlns:a16="http://schemas.microsoft.com/office/drawing/2014/main" id="{AD818F1C-1C9D-447A-B43E-98D51A440A38}"/>
              </a:ext>
            </a:extLst>
          </p:cNvPr>
          <p:cNvSpPr>
            <a:spLocks noGrp="1"/>
          </p:cNvSpPr>
          <p:nvPr>
            <p:ph type="dt" sz="half" idx="2"/>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73" name="Footer Placeholder 4">
            <a:extLst>
              <a:ext uri="{FF2B5EF4-FFF2-40B4-BE49-F238E27FC236}">
                <a16:creationId xmlns:a16="http://schemas.microsoft.com/office/drawing/2014/main" id="{B14BADD9-C101-4FD3-B11F-A381EB653B13}"/>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74" name="Slide Number Placeholder 5">
            <a:extLst>
              <a:ext uri="{FF2B5EF4-FFF2-40B4-BE49-F238E27FC236}">
                <a16:creationId xmlns:a16="http://schemas.microsoft.com/office/drawing/2014/main" id="{964474A5-C6C8-461E-B07C-B81CAFE467F6}"/>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47214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http://www.mdpsych.org</a:t>
            </a:r>
          </a:p>
        </p:txBody>
      </p:sp>
      <p:sp>
        <p:nvSpPr>
          <p:cNvPr id="6" name="Footer Placeholder 5"/>
          <p:cNvSpPr>
            <a:spLocks noGrp="1"/>
          </p:cNvSpPr>
          <p:nvPr>
            <p:ph type="ftr" sz="quarter" idx="11"/>
          </p:nvPr>
        </p:nvSpPr>
        <p:spPr/>
        <p:txBody>
          <a:bodyPr/>
          <a:lstStyle/>
          <a:p>
            <a:r>
              <a:rPr lang="en-US"/>
              <a:t>THE MARYLAND PSYCHIATRIC SOCIETY               http://www.mdpsych.org      410.625.0232</a:t>
            </a:r>
          </a:p>
        </p:txBody>
      </p:sp>
      <p:sp>
        <p:nvSpPr>
          <p:cNvPr id="7" name="Slide Number Placeholder 6"/>
          <p:cNvSpPr>
            <a:spLocks noGrp="1"/>
          </p:cNvSpPr>
          <p:nvPr>
            <p:ph type="sldNum" sz="quarter" idx="12"/>
          </p:nvPr>
        </p:nvSpPr>
        <p:spPr/>
        <p:txBody>
          <a:bodyPr/>
          <a:lstStyle/>
          <a:p>
            <a:fld id="{477F045E-BA76-4009-9470-82A3B4B76E66}" type="slidenum">
              <a:rPr lang="en-US" smtClean="0"/>
              <a:t>‹#›</a:t>
            </a:fld>
            <a:endParaRPr lang="en-US"/>
          </a:p>
        </p:txBody>
      </p:sp>
    </p:spTree>
    <p:extLst>
      <p:ext uri="{BB962C8B-B14F-4D97-AF65-F5344CB8AC3E}">
        <p14:creationId xmlns:p14="http://schemas.microsoft.com/office/powerpoint/2010/main" val="3178926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2329D3DC-D74C-48B7-A80F-03F24CC334AB}"/>
              </a:ext>
            </a:extLst>
          </p:cNvPr>
          <p:cNvSpPr>
            <a:spLocks noGrp="1"/>
          </p:cNvSpPr>
          <p:nvPr>
            <p:ph type="dt" sz="half" idx="10"/>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9" name="Footer Placeholder 4">
            <a:extLst>
              <a:ext uri="{FF2B5EF4-FFF2-40B4-BE49-F238E27FC236}">
                <a16:creationId xmlns:a16="http://schemas.microsoft.com/office/drawing/2014/main" id="{DF2622BA-60BC-4941-A958-918FBE000F2D}"/>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10" name="Slide Number Placeholder 5">
            <a:extLst>
              <a:ext uri="{FF2B5EF4-FFF2-40B4-BE49-F238E27FC236}">
                <a16:creationId xmlns:a16="http://schemas.microsoft.com/office/drawing/2014/main" id="{D7958A14-98F2-4A23-AF35-41CE4C5C56C5}"/>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2695170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http://www.mdpsych.org</a:t>
            </a:r>
          </a:p>
        </p:txBody>
      </p:sp>
      <p:sp>
        <p:nvSpPr>
          <p:cNvPr id="6" name="Footer Placeholder 5"/>
          <p:cNvSpPr>
            <a:spLocks noGrp="1"/>
          </p:cNvSpPr>
          <p:nvPr>
            <p:ph type="ftr" sz="quarter" idx="11"/>
          </p:nvPr>
        </p:nvSpPr>
        <p:spPr/>
        <p:txBody>
          <a:bodyPr/>
          <a:lstStyle/>
          <a:p>
            <a:r>
              <a:rPr lang="en-US"/>
              <a:t>THE MARYLAND PSYCHIATRIC SOCIETY               http://www.mdpsych.org      410.625.0232</a:t>
            </a:r>
          </a:p>
        </p:txBody>
      </p:sp>
      <p:sp>
        <p:nvSpPr>
          <p:cNvPr id="7" name="Slide Number Placeholder 6"/>
          <p:cNvSpPr>
            <a:spLocks noGrp="1"/>
          </p:cNvSpPr>
          <p:nvPr>
            <p:ph type="sldNum" sz="quarter" idx="12"/>
          </p:nvPr>
        </p:nvSpPr>
        <p:spPr/>
        <p:txBody>
          <a:bodyPr/>
          <a:lstStyle/>
          <a:p>
            <a:fld id="{477F045E-BA76-4009-9470-82A3B4B76E6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8772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502B1430-84D9-4C38-82E9-90940AD21F62}"/>
              </a:ext>
            </a:extLst>
          </p:cNvPr>
          <p:cNvSpPr>
            <a:spLocks noGrp="1"/>
          </p:cNvSpPr>
          <p:nvPr>
            <p:ph type="dt" sz="half" idx="10"/>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9" name="Footer Placeholder 4">
            <a:extLst>
              <a:ext uri="{FF2B5EF4-FFF2-40B4-BE49-F238E27FC236}">
                <a16:creationId xmlns:a16="http://schemas.microsoft.com/office/drawing/2014/main" id="{A1C718C4-EC8B-4C0E-99EA-FBF0676E1D55}"/>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10" name="Slide Number Placeholder 5">
            <a:extLst>
              <a:ext uri="{FF2B5EF4-FFF2-40B4-BE49-F238E27FC236}">
                <a16:creationId xmlns:a16="http://schemas.microsoft.com/office/drawing/2014/main" id="{7B0619B1-ED8D-4CB3-9C2F-F95790D29EA7}"/>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1552402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a:extLst>
              <a:ext uri="{FF2B5EF4-FFF2-40B4-BE49-F238E27FC236}">
                <a16:creationId xmlns:a16="http://schemas.microsoft.com/office/drawing/2014/main" id="{422C528F-6D0F-4D7F-A0EF-9CC860439963}"/>
              </a:ext>
            </a:extLst>
          </p:cNvPr>
          <p:cNvSpPr>
            <a:spLocks noGrp="1"/>
          </p:cNvSpPr>
          <p:nvPr>
            <p:ph type="dt" sz="half" idx="2"/>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14" name="Footer Placeholder 4">
            <a:extLst>
              <a:ext uri="{FF2B5EF4-FFF2-40B4-BE49-F238E27FC236}">
                <a16:creationId xmlns:a16="http://schemas.microsoft.com/office/drawing/2014/main" id="{E3562F4E-5632-4DAB-A56D-1704481AA95B}"/>
              </a:ext>
            </a:extLst>
          </p:cNvPr>
          <p:cNvSpPr>
            <a:spLocks noGrp="1"/>
          </p:cNvSpPr>
          <p:nvPr>
            <p:ph type="ftr" sz="quarter" idx="18"/>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16" name="Slide Number Placeholder 5">
            <a:extLst>
              <a:ext uri="{FF2B5EF4-FFF2-40B4-BE49-F238E27FC236}">
                <a16:creationId xmlns:a16="http://schemas.microsoft.com/office/drawing/2014/main" id="{8AE28448-926E-4CEF-A87E-220497B36135}"/>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213520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http://www.mdpsych.org</a:t>
            </a:r>
          </a:p>
        </p:txBody>
      </p:sp>
      <p:sp>
        <p:nvSpPr>
          <p:cNvPr id="4" name="Footer Placeholder 3"/>
          <p:cNvSpPr>
            <a:spLocks noGrp="1"/>
          </p:cNvSpPr>
          <p:nvPr>
            <p:ph type="ftr" sz="quarter" idx="11"/>
          </p:nvPr>
        </p:nvSpPr>
        <p:spPr/>
        <p:txBody>
          <a:bodyPr/>
          <a:lstStyle/>
          <a:p>
            <a:r>
              <a:rPr lang="en-US"/>
              <a:t>THE MARYLAND PSYCHIATRIC SOCIETY               http://www.mdpsych.org      410.625.0232</a:t>
            </a:r>
          </a:p>
        </p:txBody>
      </p:sp>
      <p:sp>
        <p:nvSpPr>
          <p:cNvPr id="5" name="Slide Number Placeholder 4"/>
          <p:cNvSpPr>
            <a:spLocks noGrp="1"/>
          </p:cNvSpPr>
          <p:nvPr>
            <p:ph type="sldNum" sz="quarter" idx="12"/>
          </p:nvPr>
        </p:nvSpPr>
        <p:spPr/>
        <p:txBody>
          <a:bodyPr/>
          <a:lstStyle/>
          <a:p>
            <a:fld id="{477F045E-BA76-4009-9470-82A3B4B76E66}" type="slidenum">
              <a:rPr lang="en-US" smtClean="0"/>
              <a:t>‹#›</a:t>
            </a:fld>
            <a:endParaRPr lang="en-US"/>
          </a:p>
        </p:txBody>
      </p:sp>
    </p:spTree>
    <p:extLst>
      <p:ext uri="{BB962C8B-B14F-4D97-AF65-F5344CB8AC3E}">
        <p14:creationId xmlns:p14="http://schemas.microsoft.com/office/powerpoint/2010/main" val="357759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E853A7A-3CAA-4896-B073-A2C17FAB8588}"/>
              </a:ext>
            </a:extLst>
          </p:cNvPr>
          <p:cNvSpPr>
            <a:spLocks noGrp="1"/>
          </p:cNvSpPr>
          <p:nvPr>
            <p:ph type="dt" sz="half" idx="2"/>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8" name="Footer Placeholder 4">
            <a:extLst>
              <a:ext uri="{FF2B5EF4-FFF2-40B4-BE49-F238E27FC236}">
                <a16:creationId xmlns:a16="http://schemas.microsoft.com/office/drawing/2014/main" id="{7E65F7B5-1474-4924-B5F4-1486DAC2D56D}"/>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9" name="Slide Number Placeholder 5">
            <a:extLst>
              <a:ext uri="{FF2B5EF4-FFF2-40B4-BE49-F238E27FC236}">
                <a16:creationId xmlns:a16="http://schemas.microsoft.com/office/drawing/2014/main" id="{530F1A0D-8EF5-4D36-ABEC-D5D6191041C6}"/>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387125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F66B7EB-F56C-4767-A335-215713309633}"/>
              </a:ext>
            </a:extLst>
          </p:cNvPr>
          <p:cNvSpPr>
            <a:spLocks noGrp="1"/>
          </p:cNvSpPr>
          <p:nvPr>
            <p:ph type="dt" sz="half" idx="2"/>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8" name="Footer Placeholder 4">
            <a:extLst>
              <a:ext uri="{FF2B5EF4-FFF2-40B4-BE49-F238E27FC236}">
                <a16:creationId xmlns:a16="http://schemas.microsoft.com/office/drawing/2014/main" id="{44242290-AD8C-4D58-8F04-B26A59C8EE06}"/>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9" name="Slide Number Placeholder 5">
            <a:extLst>
              <a:ext uri="{FF2B5EF4-FFF2-40B4-BE49-F238E27FC236}">
                <a16:creationId xmlns:a16="http://schemas.microsoft.com/office/drawing/2014/main" id="{6324592F-D819-45D2-9EA5-C6D66B20362C}"/>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279191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35DF7F00-B1E8-40DE-A68A-3AD6A1EFF9DC}"/>
              </a:ext>
            </a:extLst>
          </p:cNvPr>
          <p:cNvSpPr>
            <a:spLocks noGrp="1"/>
          </p:cNvSpPr>
          <p:nvPr>
            <p:ph type="dt" sz="half" idx="2"/>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9" name="Footer Placeholder 4">
            <a:extLst>
              <a:ext uri="{FF2B5EF4-FFF2-40B4-BE49-F238E27FC236}">
                <a16:creationId xmlns:a16="http://schemas.microsoft.com/office/drawing/2014/main" id="{9E42F1A5-5398-45C2-ADA2-AF47C0E5215A}"/>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10" name="Slide Number Placeholder 5">
            <a:extLst>
              <a:ext uri="{FF2B5EF4-FFF2-40B4-BE49-F238E27FC236}">
                <a16:creationId xmlns:a16="http://schemas.microsoft.com/office/drawing/2014/main" id="{6C138DD6-242D-410C-8133-2AE4522FA0D8}"/>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124105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1CCCCCE8-7C30-4B78-AF97-185F2062EC52}"/>
              </a:ext>
            </a:extLst>
          </p:cNvPr>
          <p:cNvSpPr>
            <a:spLocks noGrp="1"/>
          </p:cNvSpPr>
          <p:nvPr>
            <p:ph type="dt" sz="half" idx="2"/>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8" name="Footer Placeholder 4">
            <a:extLst>
              <a:ext uri="{FF2B5EF4-FFF2-40B4-BE49-F238E27FC236}">
                <a16:creationId xmlns:a16="http://schemas.microsoft.com/office/drawing/2014/main" id="{925BB223-14FE-48FB-94EC-8EB0B8A62E55}"/>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9" name="Slide Number Placeholder 5">
            <a:extLst>
              <a:ext uri="{FF2B5EF4-FFF2-40B4-BE49-F238E27FC236}">
                <a16:creationId xmlns:a16="http://schemas.microsoft.com/office/drawing/2014/main" id="{6017139D-7F51-4F37-AFE4-C49FF5FF39B5}"/>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97215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5FDEF9D-50F8-48E0-BFA4-8BF656AAEE20}"/>
              </a:ext>
            </a:extLst>
          </p:cNvPr>
          <p:cNvSpPr>
            <a:spLocks noGrp="1"/>
          </p:cNvSpPr>
          <p:nvPr>
            <p:ph type="dt" sz="half" idx="10"/>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9" name="Footer Placeholder 4">
            <a:extLst>
              <a:ext uri="{FF2B5EF4-FFF2-40B4-BE49-F238E27FC236}">
                <a16:creationId xmlns:a16="http://schemas.microsoft.com/office/drawing/2014/main" id="{D2C47DBA-A7EB-48FB-947C-5E3B6695A3B4}"/>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10" name="Slide Number Placeholder 5">
            <a:extLst>
              <a:ext uri="{FF2B5EF4-FFF2-40B4-BE49-F238E27FC236}">
                <a16:creationId xmlns:a16="http://schemas.microsoft.com/office/drawing/2014/main" id="{1C7EAACE-63A6-4ECC-B3A6-6573AE8EFB57}"/>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173333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AC4AFA4D-D5F3-43F8-8F49-E42A2BCB62F5}"/>
              </a:ext>
            </a:extLst>
          </p:cNvPr>
          <p:cNvSpPr>
            <a:spLocks noGrp="1"/>
          </p:cNvSpPr>
          <p:nvPr>
            <p:ph type="dt" sz="half" idx="10"/>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11" name="Footer Placeholder 4">
            <a:extLst>
              <a:ext uri="{FF2B5EF4-FFF2-40B4-BE49-F238E27FC236}">
                <a16:creationId xmlns:a16="http://schemas.microsoft.com/office/drawing/2014/main" id="{F335AEEA-6456-49AB-AD46-6AC38C15B00E}"/>
              </a:ext>
            </a:extLst>
          </p:cNvPr>
          <p:cNvSpPr>
            <a:spLocks noGrp="1"/>
          </p:cNvSpPr>
          <p:nvPr>
            <p:ph type="ftr" sz="quarter" idx="11"/>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12" name="Slide Number Placeholder 5">
            <a:extLst>
              <a:ext uri="{FF2B5EF4-FFF2-40B4-BE49-F238E27FC236}">
                <a16:creationId xmlns:a16="http://schemas.microsoft.com/office/drawing/2014/main" id="{4F4BA0EA-D68B-45BF-8694-D85200B93294}"/>
              </a:ext>
            </a:extLst>
          </p:cNvPr>
          <p:cNvSpPr>
            <a:spLocks noGrp="1"/>
          </p:cNvSpPr>
          <p:nvPr>
            <p:ph type="sldNum" sz="quarter" idx="12"/>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324359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DF46B6C5-EB37-4C33-9D93-7510A1132F97}"/>
              </a:ext>
            </a:extLst>
          </p:cNvPr>
          <p:cNvSpPr>
            <a:spLocks noGrp="1"/>
          </p:cNvSpPr>
          <p:nvPr>
            <p:ph type="dt" sz="half" idx="2"/>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7" name="Footer Placeholder 4">
            <a:extLst>
              <a:ext uri="{FF2B5EF4-FFF2-40B4-BE49-F238E27FC236}">
                <a16:creationId xmlns:a16="http://schemas.microsoft.com/office/drawing/2014/main" id="{C88DDC05-F883-4FBE-A69D-82A6A862EFEB}"/>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8" name="Slide Number Placeholder 5">
            <a:extLst>
              <a:ext uri="{FF2B5EF4-FFF2-40B4-BE49-F238E27FC236}">
                <a16:creationId xmlns:a16="http://schemas.microsoft.com/office/drawing/2014/main" id="{B84A5644-CC1D-40BD-B1E6-C63D0CAF9E3F}"/>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6293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http://www.mdpsych.org</a:t>
            </a:r>
          </a:p>
        </p:txBody>
      </p:sp>
      <p:sp>
        <p:nvSpPr>
          <p:cNvPr id="3" name="Footer Placeholder 2"/>
          <p:cNvSpPr>
            <a:spLocks noGrp="1"/>
          </p:cNvSpPr>
          <p:nvPr>
            <p:ph type="ftr" sz="quarter" idx="11"/>
          </p:nvPr>
        </p:nvSpPr>
        <p:spPr/>
        <p:txBody>
          <a:bodyPr/>
          <a:lstStyle/>
          <a:p>
            <a:r>
              <a:rPr lang="en-US"/>
              <a:t>THE MARYLAND PSYCHIATRIC SOCIETY               http://www.mdpsych.org      410.625.0232</a:t>
            </a:r>
          </a:p>
        </p:txBody>
      </p:sp>
      <p:sp>
        <p:nvSpPr>
          <p:cNvPr id="4" name="Slide Number Placeholder 3"/>
          <p:cNvSpPr>
            <a:spLocks noGrp="1"/>
          </p:cNvSpPr>
          <p:nvPr>
            <p:ph type="sldNum" sz="quarter" idx="12"/>
          </p:nvPr>
        </p:nvSpPr>
        <p:spPr/>
        <p:txBody>
          <a:bodyPr/>
          <a:lstStyle/>
          <a:p>
            <a:fld id="{477F045E-BA76-4009-9470-82A3B4B76E66}" type="slidenum">
              <a:rPr lang="en-US" smtClean="0"/>
              <a:t>‹#›</a:t>
            </a:fld>
            <a:endParaRPr lang="en-US"/>
          </a:p>
        </p:txBody>
      </p:sp>
    </p:spTree>
    <p:extLst>
      <p:ext uri="{BB962C8B-B14F-4D97-AF65-F5344CB8AC3E}">
        <p14:creationId xmlns:p14="http://schemas.microsoft.com/office/powerpoint/2010/main" val="173074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DE71DDE-3FF0-44B3-81F1-D98B1461E614}"/>
              </a:ext>
            </a:extLst>
          </p:cNvPr>
          <p:cNvSpPr>
            <a:spLocks noGrp="1"/>
          </p:cNvSpPr>
          <p:nvPr>
            <p:ph type="dt" sz="half" idx="10"/>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9" name="Footer Placeholder 4">
            <a:extLst>
              <a:ext uri="{FF2B5EF4-FFF2-40B4-BE49-F238E27FC236}">
                <a16:creationId xmlns:a16="http://schemas.microsoft.com/office/drawing/2014/main" id="{88405283-0414-4EC6-8EC1-D628E404C091}"/>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10" name="Slide Number Placeholder 5">
            <a:extLst>
              <a:ext uri="{FF2B5EF4-FFF2-40B4-BE49-F238E27FC236}">
                <a16:creationId xmlns:a16="http://schemas.microsoft.com/office/drawing/2014/main" id="{6EE4523C-F2B0-4E39-A917-9261AD628F8D}"/>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249031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AEA68EB0-E7D7-4B1A-8A8F-78E350AFB524}"/>
              </a:ext>
            </a:extLst>
          </p:cNvPr>
          <p:cNvSpPr>
            <a:spLocks noGrp="1"/>
          </p:cNvSpPr>
          <p:nvPr>
            <p:ph type="dt" sz="half" idx="10"/>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9" name="Footer Placeholder 4">
            <a:extLst>
              <a:ext uri="{FF2B5EF4-FFF2-40B4-BE49-F238E27FC236}">
                <a16:creationId xmlns:a16="http://schemas.microsoft.com/office/drawing/2014/main" id="{103F1565-C714-4061-8625-A5A1C4B68734}"/>
              </a:ext>
            </a:extLst>
          </p:cNvPr>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10" name="Slide Number Placeholder 5">
            <a:extLst>
              <a:ext uri="{FF2B5EF4-FFF2-40B4-BE49-F238E27FC236}">
                <a16:creationId xmlns:a16="http://schemas.microsoft.com/office/drawing/2014/main" id="{73C4EA9C-1592-4477-B5AE-996961AAE403}"/>
              </a:ext>
            </a:extLst>
          </p:cNvPr>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spTree>
    <p:extLst>
      <p:ext uri="{BB962C8B-B14F-4D97-AF65-F5344CB8AC3E}">
        <p14:creationId xmlns:p14="http://schemas.microsoft.com/office/powerpoint/2010/main" val="317745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07760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a:t>http://www.mdpsych.org</a:t>
            </a:r>
            <a:endParaRPr lang="en-US" u="sng"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THE MARYLAND PSYCHIATRIC SOCIETY               http://www.mdpsych.org      410.625.0232</a:t>
            </a:r>
            <a:endParaRPr lang="en-US" dirty="0"/>
          </a:p>
        </p:txBody>
      </p:sp>
      <p:sp>
        <p:nvSpPr>
          <p:cNvPr id="6" name="Slide Number Placeholder 5"/>
          <p:cNvSpPr>
            <a:spLocks noGrp="1"/>
          </p:cNvSpPr>
          <p:nvPr>
            <p:ph type="sldNum" sz="quarter" idx="4"/>
          </p:nvPr>
        </p:nvSpPr>
        <p:spPr>
          <a:xfrm>
            <a:off x="9610727" y="5883274"/>
            <a:ext cx="1436684"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dirty="0"/>
              <a:t>410.625.0232</a:t>
            </a:r>
          </a:p>
        </p:txBody>
      </p:sp>
      <p:pic>
        <p:nvPicPr>
          <p:cNvPr id="49" name="Picture 48" descr="A picture containing clipart&#10;&#10;Description automatically generated">
            <a:extLst>
              <a:ext uri="{FF2B5EF4-FFF2-40B4-BE49-F238E27FC236}">
                <a16:creationId xmlns:a16="http://schemas.microsoft.com/office/drawing/2014/main" id="{C6E60EE0-BD52-487A-8661-6DBC8660C799}"/>
              </a:ext>
            </a:extLst>
          </p:cNvPr>
          <p:cNvPicPr>
            <a:picLocks noChangeAspect="1"/>
          </p:cNvPicPr>
          <p:nvPr userDrawn="1"/>
        </p:nvPicPr>
        <p:blipFill>
          <a:blip r:embed="rId19">
            <a:duotone>
              <a:schemeClr val="bg2">
                <a:shade val="45000"/>
                <a:satMod val="135000"/>
              </a:schemeClr>
              <a:prstClr val="white"/>
            </a:duotone>
            <a:extLst>
              <a:ext uri="{BEBA8EAE-BF5A-486C-A8C5-ECC9F3942E4B}">
                <a14:imgProps xmlns:a14="http://schemas.microsoft.com/office/drawing/2010/main">
                  <a14:imgLayer r:embed="rId20">
                    <a14:imgEffect>
                      <a14:backgroundRemoval t="5233" b="93500" l="9909" r="89990">
                        <a14:foregroundMark x1="49949" y1="53312" x2="49949" y2="53312"/>
                        <a14:foregroundMark x1="49746" y1="48937" x2="49746" y2="58585"/>
                        <a14:foregroundMark x1="51270" y1="92682" x2="51270" y2="92682"/>
                        <a14:foregroundMark x1="50610" y1="93540" x2="50610" y2="93540"/>
                        <a14:foregroundMark x1="36230" y1="48446" x2="36230" y2="48446"/>
                        <a14:foregroundMark x1="52337" y1="25511" x2="52337" y2="25511"/>
                        <a14:foregroundMark x1="39533" y1="26410" x2="39533" y2="26410"/>
                        <a14:foregroundMark x1="41057" y1="11365" x2="41057" y2="11365"/>
                        <a14:foregroundMark x1="50152" y1="5233" x2="50152" y2="5233"/>
                        <a14:foregroundMark x1="58181" y1="11529" x2="58181" y2="11529"/>
                      </a14:backgroundRemoval>
                    </a14:imgEffect>
                  </a14:imgLayer>
                </a14:imgProps>
              </a:ext>
              <a:ext uri="{28A0092B-C50C-407E-A947-70E740481C1C}">
                <a14:useLocalDpi xmlns:a14="http://schemas.microsoft.com/office/drawing/2010/main" val="0"/>
              </a:ext>
            </a:extLst>
          </a:blip>
          <a:stretch>
            <a:fillRect/>
          </a:stretch>
        </p:blipFill>
        <p:spPr>
          <a:xfrm>
            <a:off x="190495" y="276224"/>
            <a:ext cx="950916" cy="1181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8178528"/>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mdpsychfoundation.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floyd@mdpsych.org" TargetMode="External"/><Relationship Id="rId2" Type="http://schemas.openxmlformats.org/officeDocument/2006/relationships/hyperlink" Target="mailto:heidi@mdpsych.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dpsych.org/" TargetMode="External"/><Relationship Id="rId7" Type="http://schemas.openxmlformats.org/officeDocument/2006/relationships/hyperlink" Target="https://www.linkedin.com/company/maryland-psychiatric-society/" TargetMode="External"/><Relationship Id="rId2" Type="http://schemas.openxmlformats.org/officeDocument/2006/relationships/hyperlink" Target="mailto:mps@mdpsych.org" TargetMode="External"/><Relationship Id="rId1" Type="http://schemas.openxmlformats.org/officeDocument/2006/relationships/slideLayout" Target="../slideLayouts/slideLayout2.xml"/><Relationship Id="rId6" Type="http://schemas.openxmlformats.org/officeDocument/2006/relationships/hyperlink" Target="https://twitter.com/MarylandSociety" TargetMode="External"/><Relationship Id="rId5" Type="http://schemas.openxmlformats.org/officeDocument/2006/relationships/hyperlink" Target="https://www.instagram.com/maryland_psychiatric_society/" TargetMode="External"/><Relationship Id="rId4" Type="http://schemas.openxmlformats.org/officeDocument/2006/relationships/hyperlink" Target="https://www.facebook.com/pg/Maryland-Psychiatric-Society-110737152322430/posts/?ref=page_interna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67D9-0D39-4447-81BD-D7755364D9D0}"/>
              </a:ext>
            </a:extLst>
          </p:cNvPr>
          <p:cNvSpPr>
            <a:spLocks noGrp="1"/>
          </p:cNvSpPr>
          <p:nvPr>
            <p:ph type="ctrTitle"/>
          </p:nvPr>
        </p:nvSpPr>
        <p:spPr/>
        <p:txBody>
          <a:bodyPr>
            <a:normAutofit fontScale="90000"/>
          </a:bodyPr>
          <a:lstStyle/>
          <a:p>
            <a:r>
              <a:rPr lang="en-US" b="1" dirty="0"/>
              <a:t>Maryland psychiatric society </a:t>
            </a:r>
            <a:br>
              <a:rPr lang="en-US" b="1" dirty="0"/>
            </a:br>
            <a:r>
              <a:rPr lang="en-US" b="1" dirty="0"/>
              <a:t>COUNCIL ORIENTATION</a:t>
            </a:r>
            <a:br>
              <a:rPr lang="en-US" dirty="0"/>
            </a:br>
            <a:endParaRPr lang="en-US" dirty="0"/>
          </a:p>
        </p:txBody>
      </p:sp>
      <p:sp>
        <p:nvSpPr>
          <p:cNvPr id="3" name="Subtitle 2">
            <a:extLst>
              <a:ext uri="{FF2B5EF4-FFF2-40B4-BE49-F238E27FC236}">
                <a16:creationId xmlns:a16="http://schemas.microsoft.com/office/drawing/2014/main" id="{7D71DAE9-AAC3-40D3-88D8-08671EB4B731}"/>
              </a:ext>
            </a:extLst>
          </p:cNvPr>
          <p:cNvSpPr>
            <a:spLocks noGrp="1"/>
          </p:cNvSpPr>
          <p:nvPr>
            <p:ph type="subTitle" idx="1"/>
          </p:nvPr>
        </p:nvSpPr>
        <p:spPr/>
        <p:txBody>
          <a:bodyPr/>
          <a:lstStyle/>
          <a:p>
            <a:r>
              <a:rPr lang="en-US" dirty="0"/>
              <a:t>June 9, 2020</a:t>
            </a:r>
          </a:p>
        </p:txBody>
      </p:sp>
      <p:sp>
        <p:nvSpPr>
          <p:cNvPr id="4" name="Footer Placeholder 3">
            <a:extLst>
              <a:ext uri="{FF2B5EF4-FFF2-40B4-BE49-F238E27FC236}">
                <a16:creationId xmlns:a16="http://schemas.microsoft.com/office/drawing/2014/main" id="{5486603C-0739-464A-A41B-60E4F930D123}"/>
              </a:ext>
            </a:extLst>
          </p:cNvPr>
          <p:cNvSpPr>
            <a:spLocks noGrp="1"/>
          </p:cNvSpPr>
          <p:nvPr>
            <p:ph type="ftr" sz="quarter" idx="3"/>
          </p:nvPr>
        </p:nvSpPr>
        <p:spPr>
          <a:xfrm>
            <a:off x="9476579" y="6121401"/>
            <a:ext cx="2382839" cy="576178"/>
          </a:xfrm>
        </p:spPr>
        <p:txBody>
          <a:bodyPr/>
          <a:lstStyle/>
          <a:p>
            <a:r>
              <a:rPr lang="en-US" dirty="0"/>
              <a:t>MARYLAND PSYCHIATRIC SOCIETY               www.mdpsych.org      410.625.0232</a:t>
            </a:r>
          </a:p>
        </p:txBody>
      </p:sp>
    </p:spTree>
    <p:extLst>
      <p:ext uri="{BB962C8B-B14F-4D97-AF65-F5344CB8AC3E}">
        <p14:creationId xmlns:p14="http://schemas.microsoft.com/office/powerpoint/2010/main" val="147748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CEED7-8BB4-4DAA-9462-5702291646EB}"/>
              </a:ext>
            </a:extLst>
          </p:cNvPr>
          <p:cNvSpPr>
            <a:spLocks noGrp="1"/>
          </p:cNvSpPr>
          <p:nvPr>
            <p:ph type="title"/>
          </p:nvPr>
        </p:nvSpPr>
        <p:spPr/>
        <p:txBody>
          <a:bodyPr>
            <a:normAutofit/>
          </a:bodyPr>
          <a:lstStyle/>
          <a:p>
            <a:r>
              <a:rPr lang="en-US" b="1" dirty="0"/>
              <a:t>Duty of Loyalty</a:t>
            </a:r>
            <a:br>
              <a:rPr lang="en-US" b="1" dirty="0"/>
            </a:br>
            <a:r>
              <a:rPr lang="en-US" b="1" i="1" dirty="0"/>
              <a:t>Put MPS Interests Ahead of Personal Interests</a:t>
            </a:r>
            <a:endParaRPr lang="en-US" dirty="0"/>
          </a:p>
        </p:txBody>
      </p:sp>
      <p:sp>
        <p:nvSpPr>
          <p:cNvPr id="3" name="Content Placeholder 2">
            <a:extLst>
              <a:ext uri="{FF2B5EF4-FFF2-40B4-BE49-F238E27FC236}">
                <a16:creationId xmlns:a16="http://schemas.microsoft.com/office/drawing/2014/main" id="{14643949-5BD5-4FF5-994D-D0F8FF1E4F6E}"/>
              </a:ext>
            </a:extLst>
          </p:cNvPr>
          <p:cNvSpPr>
            <a:spLocks noGrp="1"/>
          </p:cNvSpPr>
          <p:nvPr>
            <p:ph idx="1"/>
          </p:nvPr>
        </p:nvSpPr>
        <p:spPr/>
        <p:txBody>
          <a:bodyPr/>
          <a:lstStyle/>
          <a:p>
            <a:r>
              <a:rPr lang="en-US" dirty="0"/>
              <a:t>Make decisions based on MPS interests, not your own or your employer’s</a:t>
            </a:r>
          </a:p>
          <a:p>
            <a:r>
              <a:rPr lang="en-US" dirty="0"/>
              <a:t>Don’t use your role on Council for personal gain</a:t>
            </a:r>
          </a:p>
          <a:p>
            <a:r>
              <a:rPr lang="en-US" dirty="0"/>
              <a:t>Conflict of interest policy</a:t>
            </a:r>
          </a:p>
        </p:txBody>
      </p:sp>
    </p:spTree>
    <p:extLst>
      <p:ext uri="{BB962C8B-B14F-4D97-AF65-F5344CB8AC3E}">
        <p14:creationId xmlns:p14="http://schemas.microsoft.com/office/powerpoint/2010/main" val="396015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703C-F3AB-4AA4-8E19-A6DF62F080DD}"/>
              </a:ext>
            </a:extLst>
          </p:cNvPr>
          <p:cNvSpPr>
            <a:spLocks noGrp="1"/>
          </p:cNvSpPr>
          <p:nvPr>
            <p:ph type="title"/>
          </p:nvPr>
        </p:nvSpPr>
        <p:spPr/>
        <p:txBody>
          <a:bodyPr>
            <a:normAutofit/>
          </a:bodyPr>
          <a:lstStyle/>
          <a:p>
            <a:r>
              <a:rPr lang="en-US" b="1" dirty="0"/>
              <a:t>Duty of Obedience </a:t>
            </a:r>
            <a:br>
              <a:rPr lang="en-US" b="1" dirty="0"/>
            </a:br>
            <a:r>
              <a:rPr lang="en-US" b="1" i="1" dirty="0"/>
              <a:t>Ensure that MPS Remains True to its Purpose</a:t>
            </a:r>
            <a:endParaRPr lang="en-US" dirty="0"/>
          </a:p>
        </p:txBody>
      </p:sp>
      <p:sp>
        <p:nvSpPr>
          <p:cNvPr id="3" name="Content Placeholder 2">
            <a:extLst>
              <a:ext uri="{FF2B5EF4-FFF2-40B4-BE49-F238E27FC236}">
                <a16:creationId xmlns:a16="http://schemas.microsoft.com/office/drawing/2014/main" id="{F8387214-2424-45FC-B8E3-BA74D3AA116A}"/>
              </a:ext>
            </a:extLst>
          </p:cNvPr>
          <p:cNvSpPr>
            <a:spLocks noGrp="1"/>
          </p:cNvSpPr>
          <p:nvPr>
            <p:ph idx="1"/>
          </p:nvPr>
        </p:nvSpPr>
        <p:spPr/>
        <p:txBody>
          <a:bodyPr/>
          <a:lstStyle/>
          <a:p>
            <a:r>
              <a:rPr lang="en-US" dirty="0"/>
              <a:t>Individuals support Council decisions after debate and voting is finished</a:t>
            </a:r>
          </a:p>
          <a:p>
            <a:r>
              <a:rPr lang="en-US" dirty="0"/>
              <a:t>Adhere to MPS constitution &amp; bylaws and policies</a:t>
            </a:r>
          </a:p>
          <a:p>
            <a:r>
              <a:rPr lang="en-US" dirty="0"/>
              <a:t>Abide by mission, vision and values</a:t>
            </a:r>
          </a:p>
          <a:p>
            <a:r>
              <a:rPr lang="en-US" dirty="0"/>
              <a:t>Implement procedures and activities that support and carry out the above.</a:t>
            </a:r>
          </a:p>
        </p:txBody>
      </p:sp>
    </p:spTree>
    <p:extLst>
      <p:ext uri="{BB962C8B-B14F-4D97-AF65-F5344CB8AC3E}">
        <p14:creationId xmlns:p14="http://schemas.microsoft.com/office/powerpoint/2010/main" val="229051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EAF2-5815-475D-BCF8-A01B157AC15B}"/>
              </a:ext>
            </a:extLst>
          </p:cNvPr>
          <p:cNvSpPr>
            <a:spLocks noGrp="1"/>
          </p:cNvSpPr>
          <p:nvPr>
            <p:ph type="title"/>
          </p:nvPr>
        </p:nvSpPr>
        <p:spPr/>
        <p:txBody>
          <a:bodyPr/>
          <a:lstStyle/>
          <a:p>
            <a:r>
              <a:rPr lang="en-US" dirty="0"/>
              <a:t>Comply with anti-trust laws</a:t>
            </a:r>
          </a:p>
        </p:txBody>
      </p:sp>
      <p:sp>
        <p:nvSpPr>
          <p:cNvPr id="3" name="Content Placeholder 2">
            <a:extLst>
              <a:ext uri="{FF2B5EF4-FFF2-40B4-BE49-F238E27FC236}">
                <a16:creationId xmlns:a16="http://schemas.microsoft.com/office/drawing/2014/main" id="{331758F7-ACB1-46EA-8FF0-F9C7DA00D79B}"/>
              </a:ext>
            </a:extLst>
          </p:cNvPr>
          <p:cNvSpPr>
            <a:spLocks noGrp="1"/>
          </p:cNvSpPr>
          <p:nvPr>
            <p:ph idx="1"/>
          </p:nvPr>
        </p:nvSpPr>
        <p:spPr/>
        <p:txBody>
          <a:bodyPr>
            <a:normAutofit/>
          </a:bodyPr>
          <a:lstStyle/>
          <a:p>
            <a:pPr marL="0" indent="0">
              <a:buNone/>
            </a:pPr>
            <a:r>
              <a:rPr lang="en-US" dirty="0"/>
              <a:t>Certain private conspiracies and combinations formed to minimize competition are illegal:  </a:t>
            </a:r>
          </a:p>
          <a:p>
            <a:pPr lvl="1"/>
            <a:r>
              <a:rPr lang="en-US" dirty="0"/>
              <a:t>price fixing, </a:t>
            </a:r>
          </a:p>
          <a:p>
            <a:pPr lvl="1"/>
            <a:r>
              <a:rPr lang="en-US" dirty="0"/>
              <a:t>conspiring to set fixed compensation rates, </a:t>
            </a:r>
          </a:p>
          <a:p>
            <a:pPr lvl="1"/>
            <a:r>
              <a:rPr lang="en-US" dirty="0"/>
              <a:t>allocation of customers or markets (e.g. limit areas of trade or deal only with certain portions of the market).</a:t>
            </a:r>
          </a:p>
        </p:txBody>
      </p:sp>
    </p:spTree>
    <p:extLst>
      <p:ext uri="{BB962C8B-B14F-4D97-AF65-F5344CB8AC3E}">
        <p14:creationId xmlns:p14="http://schemas.microsoft.com/office/powerpoint/2010/main" val="31046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A30D-505F-4CD4-8C3F-E1961F619B81}"/>
              </a:ext>
            </a:extLst>
          </p:cNvPr>
          <p:cNvSpPr>
            <a:spLocks noGrp="1"/>
          </p:cNvSpPr>
          <p:nvPr>
            <p:ph type="title"/>
          </p:nvPr>
        </p:nvSpPr>
        <p:spPr/>
        <p:txBody>
          <a:bodyPr/>
          <a:lstStyle/>
          <a:p>
            <a:r>
              <a:rPr lang="en-US" b="1" dirty="0"/>
              <a:t>Conflict of Interest</a:t>
            </a:r>
            <a:endParaRPr lang="en-US" dirty="0"/>
          </a:p>
        </p:txBody>
      </p:sp>
      <p:sp>
        <p:nvSpPr>
          <p:cNvPr id="3" name="Content Placeholder 2">
            <a:extLst>
              <a:ext uri="{FF2B5EF4-FFF2-40B4-BE49-F238E27FC236}">
                <a16:creationId xmlns:a16="http://schemas.microsoft.com/office/drawing/2014/main" id="{79AF7586-C3AB-46C2-B11A-97A1412ACF48}"/>
              </a:ext>
            </a:extLst>
          </p:cNvPr>
          <p:cNvSpPr>
            <a:spLocks noGrp="1"/>
          </p:cNvSpPr>
          <p:nvPr>
            <p:ph idx="1"/>
          </p:nvPr>
        </p:nvSpPr>
        <p:spPr>
          <a:xfrm>
            <a:off x="1141412" y="2249487"/>
            <a:ext cx="9905999" cy="3100435"/>
          </a:xfrm>
        </p:spPr>
        <p:txBody>
          <a:bodyPr>
            <a:normAutofit/>
          </a:bodyPr>
          <a:lstStyle/>
          <a:p>
            <a:r>
              <a:rPr lang="en-US" dirty="0"/>
              <a:t>Disclose any conflict of interest in an issue that arises during deliberations. </a:t>
            </a:r>
          </a:p>
          <a:p>
            <a:r>
              <a:rPr lang="en-US" dirty="0"/>
              <a:t>This does not prevent or limit the participation of members.  </a:t>
            </a:r>
          </a:p>
          <a:p>
            <a:r>
              <a:rPr lang="en-US" dirty="0"/>
              <a:t>Such disclosure permits other members to understand and assess any possible influence those interests may have on the member’s statements or positions. </a:t>
            </a:r>
          </a:p>
          <a:p>
            <a:r>
              <a:rPr lang="en-US" dirty="0"/>
              <a:t>Also, complete conflict of interest form for general disclosure purposes.</a:t>
            </a:r>
          </a:p>
        </p:txBody>
      </p:sp>
    </p:spTree>
    <p:extLst>
      <p:ext uri="{BB962C8B-B14F-4D97-AF65-F5344CB8AC3E}">
        <p14:creationId xmlns:p14="http://schemas.microsoft.com/office/powerpoint/2010/main" val="278985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FBE5-8506-4312-B7AC-15892B2F9455}"/>
              </a:ext>
            </a:extLst>
          </p:cNvPr>
          <p:cNvSpPr>
            <a:spLocks noGrp="1"/>
          </p:cNvSpPr>
          <p:nvPr>
            <p:ph type="title"/>
          </p:nvPr>
        </p:nvSpPr>
        <p:spPr/>
        <p:txBody>
          <a:bodyPr/>
          <a:lstStyle/>
          <a:p>
            <a:r>
              <a:rPr lang="en-US" dirty="0"/>
              <a:t>A conflict of interest may be a result of:</a:t>
            </a:r>
          </a:p>
        </p:txBody>
      </p:sp>
      <p:sp>
        <p:nvSpPr>
          <p:cNvPr id="3" name="Content Placeholder 2">
            <a:extLst>
              <a:ext uri="{FF2B5EF4-FFF2-40B4-BE49-F238E27FC236}">
                <a16:creationId xmlns:a16="http://schemas.microsoft.com/office/drawing/2014/main" id="{C95FC026-DD5B-4251-ADF9-24F9C6996ABE}"/>
              </a:ext>
            </a:extLst>
          </p:cNvPr>
          <p:cNvSpPr>
            <a:spLocks noGrp="1"/>
          </p:cNvSpPr>
          <p:nvPr>
            <p:ph idx="1"/>
          </p:nvPr>
        </p:nvSpPr>
        <p:spPr>
          <a:xfrm>
            <a:off x="1141412" y="2249487"/>
            <a:ext cx="9905999" cy="3769176"/>
          </a:xfrm>
        </p:spPr>
        <p:txBody>
          <a:bodyPr>
            <a:normAutofit/>
          </a:bodyPr>
          <a:lstStyle/>
          <a:p>
            <a:pPr lvl="0"/>
            <a:r>
              <a:rPr lang="en-US" dirty="0"/>
              <a:t>Healthcare or consulting services to the healthcare industry</a:t>
            </a:r>
          </a:p>
          <a:p>
            <a:pPr lvl="0"/>
            <a:r>
              <a:rPr lang="en-US" dirty="0"/>
              <a:t>Leadership in other professional organizations or societies</a:t>
            </a:r>
          </a:p>
          <a:p>
            <a:pPr lvl="0"/>
            <a:r>
              <a:rPr lang="en-US" dirty="0"/>
              <a:t>Affiliation with other business entities</a:t>
            </a:r>
          </a:p>
          <a:p>
            <a:pPr lvl="0"/>
            <a:r>
              <a:rPr lang="en-US" dirty="0"/>
              <a:t>University appointments </a:t>
            </a:r>
          </a:p>
          <a:p>
            <a:pPr lvl="0"/>
            <a:r>
              <a:rPr lang="en-US" dirty="0"/>
              <a:t>Any relationship for which compensation is received from a health-related organization, third party carrier, government agency or a supplier of services. </a:t>
            </a:r>
          </a:p>
        </p:txBody>
      </p:sp>
    </p:spTree>
    <p:extLst>
      <p:ext uri="{BB962C8B-B14F-4D97-AF65-F5344CB8AC3E}">
        <p14:creationId xmlns:p14="http://schemas.microsoft.com/office/powerpoint/2010/main" val="129152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0F58-6A7F-484D-BCCB-1940A4DC33E8}"/>
              </a:ext>
            </a:extLst>
          </p:cNvPr>
          <p:cNvSpPr>
            <a:spLocks noGrp="1"/>
          </p:cNvSpPr>
          <p:nvPr>
            <p:ph type="title"/>
          </p:nvPr>
        </p:nvSpPr>
        <p:spPr/>
        <p:txBody>
          <a:bodyPr/>
          <a:lstStyle/>
          <a:p>
            <a:r>
              <a:rPr lang="en-US" dirty="0"/>
              <a:t>Conflict of interest</a:t>
            </a:r>
          </a:p>
        </p:txBody>
      </p:sp>
      <p:sp>
        <p:nvSpPr>
          <p:cNvPr id="3" name="Content Placeholder 2">
            <a:extLst>
              <a:ext uri="{FF2B5EF4-FFF2-40B4-BE49-F238E27FC236}">
                <a16:creationId xmlns:a16="http://schemas.microsoft.com/office/drawing/2014/main" id="{42F533FA-40BF-4F4F-B8EA-6C08720A371A}"/>
              </a:ext>
            </a:extLst>
          </p:cNvPr>
          <p:cNvSpPr>
            <a:spLocks noGrp="1"/>
          </p:cNvSpPr>
          <p:nvPr>
            <p:ph idx="1"/>
          </p:nvPr>
        </p:nvSpPr>
        <p:spPr>
          <a:xfrm>
            <a:off x="1141413" y="2249487"/>
            <a:ext cx="9312772" cy="3541714"/>
          </a:xfrm>
        </p:spPr>
        <p:txBody>
          <a:bodyPr/>
          <a:lstStyle/>
          <a:p>
            <a:pPr marL="0" indent="0">
              <a:buNone/>
            </a:pPr>
            <a:r>
              <a:rPr lang="en-US" sz="2800" dirty="0"/>
              <a:t>Individuals should recuse themselves from deliberations on any issue in which they have, or an immediate family member has, a financial interest, or about which they are not able to be objective.</a:t>
            </a:r>
          </a:p>
          <a:p>
            <a:endParaRPr lang="en-US" dirty="0"/>
          </a:p>
        </p:txBody>
      </p:sp>
    </p:spTree>
    <p:extLst>
      <p:ext uri="{BB962C8B-B14F-4D97-AF65-F5344CB8AC3E}">
        <p14:creationId xmlns:p14="http://schemas.microsoft.com/office/powerpoint/2010/main" val="267610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E82E-DF96-4F75-BBB9-C9B2AE411CE0}"/>
              </a:ext>
            </a:extLst>
          </p:cNvPr>
          <p:cNvSpPr>
            <a:spLocks noGrp="1"/>
          </p:cNvSpPr>
          <p:nvPr>
            <p:ph type="title"/>
          </p:nvPr>
        </p:nvSpPr>
        <p:spPr/>
        <p:txBody>
          <a:bodyPr/>
          <a:lstStyle/>
          <a:p>
            <a:r>
              <a:rPr lang="en-US" b="1" dirty="0"/>
              <a:t>Fiduciary Responsibility</a:t>
            </a:r>
            <a:endParaRPr lang="en-US" dirty="0"/>
          </a:p>
        </p:txBody>
      </p:sp>
      <p:sp>
        <p:nvSpPr>
          <p:cNvPr id="3" name="Content Placeholder 2">
            <a:extLst>
              <a:ext uri="{FF2B5EF4-FFF2-40B4-BE49-F238E27FC236}">
                <a16:creationId xmlns:a16="http://schemas.microsoft.com/office/drawing/2014/main" id="{3D6BC84D-DD08-4C41-B945-9C440FD5C526}"/>
              </a:ext>
            </a:extLst>
          </p:cNvPr>
          <p:cNvSpPr>
            <a:spLocks noGrp="1"/>
          </p:cNvSpPr>
          <p:nvPr>
            <p:ph idx="1"/>
          </p:nvPr>
        </p:nvSpPr>
        <p:spPr/>
        <p:txBody>
          <a:bodyPr/>
          <a:lstStyle/>
          <a:p>
            <a:pPr marL="0" indent="0">
              <a:buNone/>
            </a:pPr>
            <a:r>
              <a:rPr lang="en-US" dirty="0"/>
              <a:t>Ensure that MPS resources are prioritized and applied to the core business of the MPS, taking into consideration the mission and non-profit status of the organization, the needs and expectations of the membership, and other factors.  This is essentially good stewardship.</a:t>
            </a:r>
          </a:p>
        </p:txBody>
      </p:sp>
    </p:spTree>
    <p:extLst>
      <p:ext uri="{BB962C8B-B14F-4D97-AF65-F5344CB8AC3E}">
        <p14:creationId xmlns:p14="http://schemas.microsoft.com/office/powerpoint/2010/main" val="423780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7AF0-028F-42CB-A23C-C24C6FB9069C}"/>
              </a:ext>
            </a:extLst>
          </p:cNvPr>
          <p:cNvSpPr>
            <a:spLocks noGrp="1"/>
          </p:cNvSpPr>
          <p:nvPr>
            <p:ph type="title"/>
          </p:nvPr>
        </p:nvSpPr>
        <p:spPr/>
        <p:txBody>
          <a:bodyPr/>
          <a:lstStyle/>
          <a:p>
            <a:r>
              <a:rPr lang="en-US" dirty="0"/>
              <a:t>Risk Management – Insurance </a:t>
            </a:r>
          </a:p>
        </p:txBody>
      </p:sp>
      <p:sp>
        <p:nvSpPr>
          <p:cNvPr id="3" name="Content Placeholder 2">
            <a:extLst>
              <a:ext uri="{FF2B5EF4-FFF2-40B4-BE49-F238E27FC236}">
                <a16:creationId xmlns:a16="http://schemas.microsoft.com/office/drawing/2014/main" id="{EAA53501-DB33-4F24-8AD4-AEF1FE952947}"/>
              </a:ext>
            </a:extLst>
          </p:cNvPr>
          <p:cNvSpPr>
            <a:spLocks noGrp="1"/>
          </p:cNvSpPr>
          <p:nvPr>
            <p:ph idx="1"/>
          </p:nvPr>
        </p:nvSpPr>
        <p:spPr/>
        <p:txBody>
          <a:bodyPr>
            <a:normAutofit fontScale="92500"/>
          </a:bodyPr>
          <a:lstStyle/>
          <a:p>
            <a:pPr lvl="0"/>
            <a:r>
              <a:rPr lang="en-US" b="1" dirty="0"/>
              <a:t>Directors &amp; Officers (D&amp;O)</a:t>
            </a:r>
            <a:r>
              <a:rPr lang="en-US" dirty="0"/>
              <a:t> – an MPS policy for $2M coverage with no deductible. </a:t>
            </a:r>
          </a:p>
          <a:p>
            <a:pPr lvl="0"/>
            <a:r>
              <a:rPr lang="en-US" b="1" dirty="0"/>
              <a:t>Directors &amp; Officers (D&amp;O)</a:t>
            </a:r>
            <a:r>
              <a:rPr lang="en-US" dirty="0"/>
              <a:t> – via APA policy that extends to DBs for work that they ask us to do but has a $100-175K deductible.</a:t>
            </a:r>
          </a:p>
          <a:p>
            <a:pPr lvl="0"/>
            <a:r>
              <a:rPr lang="en-US" b="1" dirty="0"/>
              <a:t>Office Insurance </a:t>
            </a:r>
            <a:r>
              <a:rPr lang="en-US" dirty="0"/>
              <a:t>– covers the contents and all equipment of the MPS office, plus general liability. </a:t>
            </a:r>
          </a:p>
          <a:p>
            <a:pPr lvl="0"/>
            <a:r>
              <a:rPr lang="en-US" b="1" dirty="0"/>
              <a:t>Workers Compensation </a:t>
            </a:r>
            <a:r>
              <a:rPr lang="en-US" dirty="0"/>
              <a:t>– policy per state requirements for employers that provides insurance for accident/injury in the workplace.</a:t>
            </a:r>
          </a:p>
        </p:txBody>
      </p:sp>
    </p:spTree>
    <p:extLst>
      <p:ext uri="{BB962C8B-B14F-4D97-AF65-F5344CB8AC3E}">
        <p14:creationId xmlns:p14="http://schemas.microsoft.com/office/powerpoint/2010/main" val="1810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DE81-7C5A-40D0-A782-5172EA97AD5A}"/>
              </a:ext>
            </a:extLst>
          </p:cNvPr>
          <p:cNvSpPr>
            <a:spLocks noGrp="1"/>
          </p:cNvSpPr>
          <p:nvPr>
            <p:ph type="title"/>
          </p:nvPr>
        </p:nvSpPr>
        <p:spPr/>
        <p:txBody>
          <a:bodyPr/>
          <a:lstStyle/>
          <a:p>
            <a:r>
              <a:rPr lang="en-US" dirty="0"/>
              <a:t>Council is ultimately accountable for</a:t>
            </a:r>
          </a:p>
        </p:txBody>
      </p:sp>
      <p:sp>
        <p:nvSpPr>
          <p:cNvPr id="3" name="Content Placeholder 2">
            <a:extLst>
              <a:ext uri="{FF2B5EF4-FFF2-40B4-BE49-F238E27FC236}">
                <a16:creationId xmlns:a16="http://schemas.microsoft.com/office/drawing/2014/main" id="{2E34E948-6842-4361-AF4E-C80F2943AF8A}"/>
              </a:ext>
            </a:extLst>
          </p:cNvPr>
          <p:cNvSpPr>
            <a:spLocks noGrp="1"/>
          </p:cNvSpPr>
          <p:nvPr>
            <p:ph idx="1"/>
          </p:nvPr>
        </p:nvSpPr>
        <p:spPr/>
        <p:txBody>
          <a:bodyPr>
            <a:normAutofit/>
          </a:bodyPr>
          <a:lstStyle/>
          <a:p>
            <a:pPr lvl="0"/>
            <a:r>
              <a:rPr lang="en-US" dirty="0"/>
              <a:t>Financial management of Income, Expenditure, Capital Assets, Cash and Investments. </a:t>
            </a:r>
          </a:p>
          <a:p>
            <a:pPr lvl="0"/>
            <a:r>
              <a:rPr lang="en-US" dirty="0"/>
              <a:t>The application of sound financial management practices.</a:t>
            </a:r>
          </a:p>
          <a:p>
            <a:pPr lvl="0"/>
            <a:r>
              <a:rPr lang="en-US" dirty="0"/>
              <a:t>The development and implementation of financial policies.</a:t>
            </a:r>
          </a:p>
          <a:p>
            <a:pPr lvl="0"/>
            <a:r>
              <a:rPr lang="en-US" dirty="0"/>
              <a:t>Adherence to rules and regulations, including state and federal taxes and filing requirements. </a:t>
            </a:r>
          </a:p>
          <a:p>
            <a:endParaRPr lang="en-US" dirty="0"/>
          </a:p>
        </p:txBody>
      </p:sp>
    </p:spTree>
    <p:extLst>
      <p:ext uri="{BB962C8B-B14F-4D97-AF65-F5344CB8AC3E}">
        <p14:creationId xmlns:p14="http://schemas.microsoft.com/office/powerpoint/2010/main" val="10061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344D-6C28-4801-A1BC-710B4EF78360}"/>
              </a:ext>
            </a:extLst>
          </p:cNvPr>
          <p:cNvSpPr>
            <a:spLocks noGrp="1"/>
          </p:cNvSpPr>
          <p:nvPr>
            <p:ph type="title"/>
          </p:nvPr>
        </p:nvSpPr>
        <p:spPr/>
        <p:txBody>
          <a:bodyPr/>
          <a:lstStyle/>
          <a:p>
            <a:r>
              <a:rPr lang="en-US" dirty="0"/>
              <a:t>Financial overview</a:t>
            </a:r>
          </a:p>
        </p:txBody>
      </p:sp>
      <p:sp>
        <p:nvSpPr>
          <p:cNvPr id="3" name="Content Placeholder 2">
            <a:extLst>
              <a:ext uri="{FF2B5EF4-FFF2-40B4-BE49-F238E27FC236}">
                <a16:creationId xmlns:a16="http://schemas.microsoft.com/office/drawing/2014/main" id="{18DD13EE-695E-4CAD-9A4E-5397BBB803DE}"/>
              </a:ext>
            </a:extLst>
          </p:cNvPr>
          <p:cNvSpPr>
            <a:spLocks noGrp="1"/>
          </p:cNvSpPr>
          <p:nvPr>
            <p:ph idx="1"/>
          </p:nvPr>
        </p:nvSpPr>
        <p:spPr/>
        <p:txBody>
          <a:bodyPr>
            <a:normAutofit lnSpcReduction="10000"/>
          </a:bodyPr>
          <a:lstStyle/>
          <a:p>
            <a:r>
              <a:rPr lang="en-US" dirty="0"/>
              <a:t>The financial year runs from January 1 to December 31.</a:t>
            </a:r>
          </a:p>
          <a:p>
            <a:r>
              <a:rPr lang="en-US" dirty="0"/>
              <a:t>MPS has an independent CPA, approved by the Executive Committee, to complete the annual financial review as well as federal and state tax returns.</a:t>
            </a:r>
          </a:p>
          <a:p>
            <a:r>
              <a:rPr lang="en-US" dirty="0"/>
              <a:t>As a tax-exempt organization, the MPS files IRS Form 990 (Return for Organization Exempt from Income Tax), as well as Form 990-T, which is required for taxable income related to advertising. </a:t>
            </a:r>
          </a:p>
          <a:p>
            <a:r>
              <a:rPr lang="en-US" dirty="0"/>
              <a:t>Other filings are state corporate return and personal property return.</a:t>
            </a:r>
          </a:p>
          <a:p>
            <a:endParaRPr lang="en-US" dirty="0"/>
          </a:p>
        </p:txBody>
      </p:sp>
    </p:spTree>
    <p:extLst>
      <p:ext uri="{BB962C8B-B14F-4D97-AF65-F5344CB8AC3E}">
        <p14:creationId xmlns:p14="http://schemas.microsoft.com/office/powerpoint/2010/main" val="4026472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BE93-77B1-42C6-8CDC-F6C55B31ED58}"/>
              </a:ext>
            </a:extLst>
          </p:cNvPr>
          <p:cNvSpPr>
            <a:spLocks noGrp="1"/>
          </p:cNvSpPr>
          <p:nvPr>
            <p:ph type="title"/>
          </p:nvPr>
        </p:nvSpPr>
        <p:spPr/>
        <p:txBody>
          <a:bodyPr/>
          <a:lstStyle/>
          <a:p>
            <a:r>
              <a:rPr lang="en-US" dirty="0"/>
              <a:t>MPS is a 501(c) 6 Tax Exempt, Non-Profit </a:t>
            </a:r>
            <a:r>
              <a:rPr lang="en-US" dirty="0" err="1"/>
              <a:t>CORPORation</a:t>
            </a:r>
            <a:r>
              <a:rPr lang="en-US" dirty="0"/>
              <a:t> as designated by the IRS</a:t>
            </a:r>
          </a:p>
        </p:txBody>
      </p:sp>
      <p:sp>
        <p:nvSpPr>
          <p:cNvPr id="3" name="Content Placeholder 2">
            <a:extLst>
              <a:ext uri="{FF2B5EF4-FFF2-40B4-BE49-F238E27FC236}">
                <a16:creationId xmlns:a16="http://schemas.microsoft.com/office/drawing/2014/main" id="{AC3A304C-E395-4D7C-9866-5348ECF48B6A}"/>
              </a:ext>
            </a:extLst>
          </p:cNvPr>
          <p:cNvSpPr>
            <a:spLocks noGrp="1"/>
          </p:cNvSpPr>
          <p:nvPr>
            <p:ph idx="1"/>
          </p:nvPr>
        </p:nvSpPr>
        <p:spPr>
          <a:xfrm>
            <a:off x="1141412" y="2249487"/>
            <a:ext cx="9326421" cy="3541714"/>
          </a:xfrm>
        </p:spPr>
        <p:txBody>
          <a:bodyPr/>
          <a:lstStyle/>
          <a:p>
            <a:r>
              <a:rPr lang="en-US" dirty="0"/>
              <a:t>MPS is a District Branch of the APA</a:t>
            </a:r>
          </a:p>
          <a:p>
            <a:pPr marL="0" indent="0">
              <a:buNone/>
            </a:pPr>
            <a:r>
              <a:rPr lang="en-US" dirty="0"/>
              <a:t>   (Dual membership in both the APA and MPS is required)</a:t>
            </a:r>
          </a:p>
          <a:p>
            <a:endParaRPr lang="en-US" dirty="0"/>
          </a:p>
          <a:p>
            <a:r>
              <a:rPr lang="en-US" dirty="0"/>
              <a:t>MPS is the specialty society representative for psychiatrists to the Maryland State Medical Society (MedChi)</a:t>
            </a:r>
          </a:p>
          <a:p>
            <a:endParaRPr lang="en-US" dirty="0"/>
          </a:p>
        </p:txBody>
      </p:sp>
      <p:pic>
        <p:nvPicPr>
          <p:cNvPr id="1030" name="Picture 6" descr="https://www.psychiatry.org/Image%20Library/Global%20Navigation/logo-main.png">
            <a:extLst>
              <a:ext uri="{FF2B5EF4-FFF2-40B4-BE49-F238E27FC236}">
                <a16:creationId xmlns:a16="http://schemas.microsoft.com/office/drawing/2014/main" id="{3B1E3A83-5CFA-41C2-AE24-D25C969A9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561" y="1960611"/>
            <a:ext cx="26574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www.medchi.org/Portals/18/DNNGallery/uploads/2017/10/11/Medchi%20Use.jpg">
            <a:extLst>
              <a:ext uri="{FF2B5EF4-FFF2-40B4-BE49-F238E27FC236}">
                <a16:creationId xmlns:a16="http://schemas.microsoft.com/office/drawing/2014/main" id="{4A9475F7-4162-409E-B8B9-E2F70BB34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247" y="4575559"/>
            <a:ext cx="3383578" cy="136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531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B34F-C29A-4076-B70A-79AB32BFA0AE}"/>
              </a:ext>
            </a:extLst>
          </p:cNvPr>
          <p:cNvSpPr>
            <a:spLocks noGrp="1"/>
          </p:cNvSpPr>
          <p:nvPr>
            <p:ph type="title"/>
          </p:nvPr>
        </p:nvSpPr>
        <p:spPr/>
        <p:txBody>
          <a:bodyPr/>
          <a:lstStyle/>
          <a:p>
            <a:r>
              <a:rPr lang="en-US" dirty="0"/>
              <a:t>Membership trends</a:t>
            </a:r>
          </a:p>
        </p:txBody>
      </p:sp>
      <p:sp>
        <p:nvSpPr>
          <p:cNvPr id="4" name="Footer Placeholder 3">
            <a:extLst>
              <a:ext uri="{FF2B5EF4-FFF2-40B4-BE49-F238E27FC236}">
                <a16:creationId xmlns:a16="http://schemas.microsoft.com/office/drawing/2014/main" id="{59202A55-F1C2-48A0-B91D-94B317AF50AD}"/>
              </a:ext>
            </a:extLst>
          </p:cNvPr>
          <p:cNvSpPr>
            <a:spLocks noGrp="1"/>
          </p:cNvSpPr>
          <p:nvPr>
            <p:ph type="ftr" sz="quarter" idx="3"/>
          </p:nvPr>
        </p:nvSpPr>
        <p:spPr/>
        <p:txBody>
          <a:bodyPr/>
          <a:lstStyle/>
          <a:p>
            <a:r>
              <a:rPr lang="en-US"/>
              <a:t>THE MARYLAND PSYCHIATRIC SOCIETY               http://www.mdpsych.org      410.625.0232</a:t>
            </a:r>
            <a:endParaRPr lang="en-US" dirty="0"/>
          </a:p>
        </p:txBody>
      </p:sp>
      <p:graphicFrame>
        <p:nvGraphicFramePr>
          <p:cNvPr id="5" name="Content Placeholder 4">
            <a:extLst>
              <a:ext uri="{FF2B5EF4-FFF2-40B4-BE49-F238E27FC236}">
                <a16:creationId xmlns:a16="http://schemas.microsoft.com/office/drawing/2014/main" id="{F812BA51-DC7B-478B-BD97-1EB5C36CFC4C}"/>
              </a:ext>
            </a:extLst>
          </p:cNvPr>
          <p:cNvGraphicFramePr>
            <a:graphicFrameLocks noGrp="1"/>
          </p:cNvGraphicFramePr>
          <p:nvPr>
            <p:ph idx="1"/>
            <p:extLst>
              <p:ext uri="{D42A27DB-BD31-4B8C-83A1-F6EECF244321}">
                <p14:modId xmlns:p14="http://schemas.microsoft.com/office/powerpoint/2010/main" val="881866013"/>
              </p:ext>
            </p:extLst>
          </p:nvPr>
        </p:nvGraphicFramePr>
        <p:xfrm>
          <a:off x="1141413" y="2249488"/>
          <a:ext cx="9906000"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8498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1058-DDF4-472E-A491-DF3756D13C25}"/>
              </a:ext>
            </a:extLst>
          </p:cNvPr>
          <p:cNvSpPr>
            <a:spLocks noGrp="1"/>
          </p:cNvSpPr>
          <p:nvPr>
            <p:ph type="title"/>
          </p:nvPr>
        </p:nvSpPr>
        <p:spPr/>
        <p:txBody>
          <a:bodyPr/>
          <a:lstStyle/>
          <a:p>
            <a:r>
              <a:rPr lang="en-US" b="1" dirty="0"/>
              <a:t>MPS Strategic Priorities</a:t>
            </a:r>
            <a:endParaRPr lang="en-US" dirty="0"/>
          </a:p>
        </p:txBody>
      </p:sp>
      <p:sp>
        <p:nvSpPr>
          <p:cNvPr id="3" name="Content Placeholder 2">
            <a:extLst>
              <a:ext uri="{FF2B5EF4-FFF2-40B4-BE49-F238E27FC236}">
                <a16:creationId xmlns:a16="http://schemas.microsoft.com/office/drawing/2014/main" id="{C5581392-C876-498F-AFE0-034246BBB7BA}"/>
              </a:ext>
            </a:extLst>
          </p:cNvPr>
          <p:cNvSpPr>
            <a:spLocks noGrp="1"/>
          </p:cNvSpPr>
          <p:nvPr>
            <p:ph idx="1"/>
          </p:nvPr>
        </p:nvSpPr>
        <p:spPr/>
        <p:txBody>
          <a:bodyPr>
            <a:normAutofit/>
          </a:bodyPr>
          <a:lstStyle/>
          <a:p>
            <a:pPr lvl="0"/>
            <a:r>
              <a:rPr lang="en-US" sz="2800" dirty="0"/>
              <a:t>Membership growth and retention, particularly early career psychiatrists</a:t>
            </a:r>
          </a:p>
          <a:p>
            <a:pPr lvl="0"/>
            <a:r>
              <a:rPr lang="en-US" sz="2800" dirty="0"/>
              <a:t>Member engagement, including WPS and leadership development</a:t>
            </a:r>
          </a:p>
          <a:p>
            <a:pPr lvl="0"/>
            <a:r>
              <a:rPr lang="en-US" sz="2800" dirty="0"/>
              <a:t>Financial enhancement focused on non-dues income sources</a:t>
            </a:r>
          </a:p>
          <a:p>
            <a:pPr marL="0" indent="0">
              <a:buNone/>
            </a:pPr>
            <a:endParaRPr lang="en-US" dirty="0"/>
          </a:p>
          <a:p>
            <a:pPr marL="0" indent="0" algn="r">
              <a:buNone/>
            </a:pPr>
            <a:r>
              <a:rPr lang="en-US" sz="1800" i="1" dirty="0"/>
              <a:t>Approved by Council on September 10, 2019</a:t>
            </a:r>
            <a:endParaRPr lang="en-US" sz="1800" dirty="0"/>
          </a:p>
          <a:p>
            <a:endParaRPr lang="en-US" dirty="0"/>
          </a:p>
        </p:txBody>
      </p:sp>
      <p:sp>
        <p:nvSpPr>
          <p:cNvPr id="4" name="Footer Placeholder 3">
            <a:extLst>
              <a:ext uri="{FF2B5EF4-FFF2-40B4-BE49-F238E27FC236}">
                <a16:creationId xmlns:a16="http://schemas.microsoft.com/office/drawing/2014/main" id="{7B7D98E6-B115-4B79-9B21-AC81EFBC3869}"/>
              </a:ext>
            </a:extLst>
          </p:cNvPr>
          <p:cNvSpPr>
            <a:spLocks noGrp="1"/>
          </p:cNvSpPr>
          <p:nvPr>
            <p:ph type="ftr" sz="quarter" idx="3"/>
          </p:nvPr>
        </p:nvSpPr>
        <p:spPr/>
        <p:txBody>
          <a:bodyPr/>
          <a:lstStyle/>
          <a:p>
            <a:r>
              <a:rPr lang="en-US"/>
              <a:t>THE MARYLAND PSYCHIATRIC SOCIETY               http://www.mdpsych.org      410.625.0232</a:t>
            </a:r>
            <a:endParaRPr lang="en-US" dirty="0"/>
          </a:p>
        </p:txBody>
      </p:sp>
    </p:spTree>
    <p:extLst>
      <p:ext uri="{BB962C8B-B14F-4D97-AF65-F5344CB8AC3E}">
        <p14:creationId xmlns:p14="http://schemas.microsoft.com/office/powerpoint/2010/main" val="309039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0A75-BD88-4FC0-BC59-F7A3826345E7}"/>
              </a:ext>
            </a:extLst>
          </p:cNvPr>
          <p:cNvSpPr>
            <a:spLocks noGrp="1"/>
          </p:cNvSpPr>
          <p:nvPr>
            <p:ph type="title"/>
          </p:nvPr>
        </p:nvSpPr>
        <p:spPr/>
        <p:txBody>
          <a:bodyPr/>
          <a:lstStyle/>
          <a:p>
            <a:r>
              <a:rPr lang="en-US" dirty="0"/>
              <a:t>MPS Committees</a:t>
            </a:r>
          </a:p>
        </p:txBody>
      </p:sp>
      <p:sp>
        <p:nvSpPr>
          <p:cNvPr id="3" name="Content Placeholder 2">
            <a:extLst>
              <a:ext uri="{FF2B5EF4-FFF2-40B4-BE49-F238E27FC236}">
                <a16:creationId xmlns:a16="http://schemas.microsoft.com/office/drawing/2014/main" id="{CE5EA6D0-56D7-47D6-9FA2-BE856E2FE1D7}"/>
              </a:ext>
            </a:extLst>
          </p:cNvPr>
          <p:cNvSpPr>
            <a:spLocks noGrp="1"/>
          </p:cNvSpPr>
          <p:nvPr>
            <p:ph idx="1"/>
          </p:nvPr>
        </p:nvSpPr>
        <p:spPr>
          <a:xfrm>
            <a:off x="1141412" y="2249487"/>
            <a:ext cx="10081759" cy="3541714"/>
          </a:xfrm>
        </p:spPr>
        <p:txBody>
          <a:bodyPr/>
          <a:lstStyle/>
          <a:p>
            <a:r>
              <a:rPr lang="en-US" dirty="0"/>
              <a:t>See list in handout</a:t>
            </a:r>
          </a:p>
          <a:p>
            <a:r>
              <a:rPr lang="en-US" dirty="0"/>
              <a:t>Chairs are appointed by and report to the President. </a:t>
            </a:r>
          </a:p>
          <a:p>
            <a:r>
              <a:rPr lang="en-US" dirty="0"/>
              <a:t>Budget requests considered by Executive Committee and approved by Council.</a:t>
            </a:r>
          </a:p>
          <a:p>
            <a:r>
              <a:rPr lang="en-US" dirty="0"/>
              <a:t>Outside of routine Legislative Committee decisions on bills during the General Assembly Session, any official positions to be proposed are considered by Executive Committee and approved </a:t>
            </a:r>
            <a:r>
              <a:rPr lang="en-US"/>
              <a:t>by Council.</a:t>
            </a:r>
            <a:endParaRPr lang="en-US" dirty="0"/>
          </a:p>
        </p:txBody>
      </p:sp>
    </p:spTree>
    <p:extLst>
      <p:ext uri="{BB962C8B-B14F-4D97-AF65-F5344CB8AC3E}">
        <p14:creationId xmlns:p14="http://schemas.microsoft.com/office/powerpoint/2010/main" val="264378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28D5-A3F0-440C-87D5-08B76091A82C}"/>
              </a:ext>
            </a:extLst>
          </p:cNvPr>
          <p:cNvSpPr>
            <a:spLocks noGrp="1"/>
          </p:cNvSpPr>
          <p:nvPr>
            <p:ph type="title"/>
          </p:nvPr>
        </p:nvSpPr>
        <p:spPr/>
        <p:txBody>
          <a:bodyPr/>
          <a:lstStyle/>
          <a:p>
            <a:r>
              <a:rPr lang="en-US" dirty="0"/>
              <a:t>MPS activities</a:t>
            </a:r>
          </a:p>
        </p:txBody>
      </p:sp>
      <p:sp>
        <p:nvSpPr>
          <p:cNvPr id="3" name="Content Placeholder 2">
            <a:extLst>
              <a:ext uri="{FF2B5EF4-FFF2-40B4-BE49-F238E27FC236}">
                <a16:creationId xmlns:a16="http://schemas.microsoft.com/office/drawing/2014/main" id="{0B0B7085-2619-42B7-85A6-AF5D5EEBDA4F}"/>
              </a:ext>
            </a:extLst>
          </p:cNvPr>
          <p:cNvSpPr>
            <a:spLocks noGrp="1"/>
          </p:cNvSpPr>
          <p:nvPr>
            <p:ph idx="1"/>
          </p:nvPr>
        </p:nvSpPr>
        <p:spPr>
          <a:xfrm>
            <a:off x="1141413" y="1715251"/>
            <a:ext cx="10316131" cy="4524231"/>
          </a:xfrm>
        </p:spPr>
        <p:txBody>
          <a:bodyPr>
            <a:normAutofit/>
          </a:bodyPr>
          <a:lstStyle/>
          <a:p>
            <a:r>
              <a:rPr lang="en-US" dirty="0"/>
              <a:t>State advocacy in the legislature, executive branch and courts</a:t>
            </a:r>
          </a:p>
          <a:p>
            <a:r>
              <a:rPr lang="en-US" dirty="0"/>
              <a:t>Liaison with other medical associations and mental health stakeholder groups</a:t>
            </a:r>
          </a:p>
          <a:p>
            <a:r>
              <a:rPr lang="en-US" dirty="0"/>
              <a:t>Publications:  </a:t>
            </a:r>
            <a:r>
              <a:rPr lang="en-US" i="1" dirty="0"/>
              <a:t>MPS News, The Maryland Psychiatrist</a:t>
            </a:r>
            <a:r>
              <a:rPr lang="en-US" dirty="0"/>
              <a:t>, annual directory</a:t>
            </a:r>
          </a:p>
          <a:p>
            <a:r>
              <a:rPr lang="en-US" dirty="0"/>
              <a:t>Digital:  website, listserv, LinkedIn, Facebook, Twitter, Instagram, Interest Groups</a:t>
            </a:r>
          </a:p>
          <a:p>
            <a:r>
              <a:rPr lang="en-US" dirty="0"/>
              <a:t>CME programming</a:t>
            </a:r>
          </a:p>
          <a:p>
            <a:r>
              <a:rPr lang="en-US" dirty="0"/>
              <a:t>Networking events</a:t>
            </a:r>
          </a:p>
          <a:p>
            <a:r>
              <a:rPr lang="en-US" dirty="0"/>
              <a:t>Special events and info for Resident-Fellow and Early Career members</a:t>
            </a:r>
          </a:p>
          <a:p>
            <a:r>
              <a:rPr lang="en-US" dirty="0"/>
              <a:t>Enforce the code of ethics as per APA requirements</a:t>
            </a:r>
          </a:p>
        </p:txBody>
      </p:sp>
    </p:spTree>
    <p:extLst>
      <p:ext uri="{BB962C8B-B14F-4D97-AF65-F5344CB8AC3E}">
        <p14:creationId xmlns:p14="http://schemas.microsoft.com/office/powerpoint/2010/main" val="115117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3B47-51B6-4640-9EFF-FD0FCD31B243}"/>
              </a:ext>
            </a:extLst>
          </p:cNvPr>
          <p:cNvSpPr>
            <a:spLocks noGrp="1"/>
          </p:cNvSpPr>
          <p:nvPr>
            <p:ph type="title"/>
          </p:nvPr>
        </p:nvSpPr>
        <p:spPr/>
        <p:txBody>
          <a:bodyPr/>
          <a:lstStyle/>
          <a:p>
            <a:r>
              <a:rPr lang="en-US" dirty="0"/>
              <a:t>Related organizations</a:t>
            </a:r>
          </a:p>
        </p:txBody>
      </p:sp>
      <p:sp>
        <p:nvSpPr>
          <p:cNvPr id="3" name="Content Placeholder 2">
            <a:extLst>
              <a:ext uri="{FF2B5EF4-FFF2-40B4-BE49-F238E27FC236}">
                <a16:creationId xmlns:a16="http://schemas.microsoft.com/office/drawing/2014/main" id="{AF486AF2-42EE-469F-A970-A427A83C9AE0}"/>
              </a:ext>
            </a:extLst>
          </p:cNvPr>
          <p:cNvSpPr>
            <a:spLocks noGrp="1"/>
          </p:cNvSpPr>
          <p:nvPr>
            <p:ph idx="1"/>
          </p:nvPr>
        </p:nvSpPr>
        <p:spPr>
          <a:xfrm>
            <a:off x="1141412" y="1842448"/>
            <a:ext cx="10073759" cy="4189862"/>
          </a:xfrm>
        </p:spPr>
        <p:txBody>
          <a:bodyPr>
            <a:normAutofit fontScale="85000" lnSpcReduction="10000"/>
          </a:bodyPr>
          <a:lstStyle/>
          <a:p>
            <a:pPr marL="0" indent="0">
              <a:buNone/>
            </a:pPr>
            <a:r>
              <a:rPr lang="en-US" b="1" i="1" cap="all" dirty="0"/>
              <a:t>Maryland Psychiatric Political Action Committee</a:t>
            </a:r>
            <a:r>
              <a:rPr lang="en-US" b="1" cap="all" dirty="0"/>
              <a:t> </a:t>
            </a:r>
            <a:r>
              <a:rPr lang="en-US" dirty="0"/>
              <a:t>represents the interests of organized psychiatry, on behalf of those who may not want to get involved personally, by contributing to state legislators. It purchases tickets to fundraisers enabling psychiatrist constituents to make personal connections.  The psychiatrists can later serve as resources to legislators deciding on bills that affect psychiatric practice and/or patients.  MPPAC is a collaborative effort of members of the MPS and the Suburban Maryland Psychiatric Society. (The MPS is prohibited from making campaign contributions, making endorsements or otherwise helping candidates get elected.)  </a:t>
            </a:r>
          </a:p>
          <a:p>
            <a:pPr marL="0" indent="0">
              <a:buNone/>
            </a:pPr>
            <a:endParaRPr lang="en-US" sz="1100" dirty="0"/>
          </a:p>
          <a:p>
            <a:pPr marL="0" indent="0">
              <a:buNone/>
            </a:pPr>
            <a:r>
              <a:rPr lang="en-US" b="1" i="1" cap="all" dirty="0"/>
              <a:t>Maryland Foundation for Psychiatry </a:t>
            </a:r>
            <a:r>
              <a:rPr lang="en-US" dirty="0"/>
              <a:t>is a 501(c) 3 organized for educational and charitable purposes to increase public awareness about psychiatric illness and treatment, serving as a clearinghouse for information about all aspects of psychiatry and providing a bridge between psychiatric medicine and the public.  Visit </a:t>
            </a:r>
            <a:r>
              <a:rPr lang="en-US" dirty="0">
                <a:hlinkClick r:id="rId2"/>
              </a:rPr>
              <a:t>http://mdpsychfoundation.org/</a:t>
            </a:r>
            <a:r>
              <a:rPr lang="en-US" dirty="0"/>
              <a:t>.</a:t>
            </a:r>
          </a:p>
          <a:p>
            <a:pPr marL="0" indent="0">
              <a:buNone/>
            </a:pPr>
            <a:endParaRPr lang="en-US" dirty="0"/>
          </a:p>
        </p:txBody>
      </p:sp>
    </p:spTree>
    <p:extLst>
      <p:ext uri="{BB962C8B-B14F-4D97-AF65-F5344CB8AC3E}">
        <p14:creationId xmlns:p14="http://schemas.microsoft.com/office/powerpoint/2010/main" val="223443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D4CE-0B89-4C56-899A-A56B1EC9A3BD}"/>
              </a:ext>
            </a:extLst>
          </p:cNvPr>
          <p:cNvSpPr>
            <a:spLocks noGrp="1"/>
          </p:cNvSpPr>
          <p:nvPr>
            <p:ph type="title"/>
          </p:nvPr>
        </p:nvSpPr>
        <p:spPr/>
        <p:txBody>
          <a:bodyPr/>
          <a:lstStyle/>
          <a:p>
            <a:r>
              <a:rPr lang="en-US" dirty="0"/>
              <a:t>MPS staff and office</a:t>
            </a:r>
          </a:p>
        </p:txBody>
      </p:sp>
      <p:sp>
        <p:nvSpPr>
          <p:cNvPr id="3" name="Content Placeholder 2">
            <a:extLst>
              <a:ext uri="{FF2B5EF4-FFF2-40B4-BE49-F238E27FC236}">
                <a16:creationId xmlns:a16="http://schemas.microsoft.com/office/drawing/2014/main" id="{7853851D-CBAF-4F28-AB9A-DC963B1EF7D2}"/>
              </a:ext>
            </a:extLst>
          </p:cNvPr>
          <p:cNvSpPr>
            <a:spLocks noGrp="1"/>
          </p:cNvSpPr>
          <p:nvPr>
            <p:ph idx="1"/>
          </p:nvPr>
        </p:nvSpPr>
        <p:spPr>
          <a:xfrm>
            <a:off x="1141412" y="2305214"/>
            <a:ext cx="9905999" cy="3541714"/>
          </a:xfrm>
        </p:spPr>
        <p:txBody>
          <a:bodyPr/>
          <a:lstStyle/>
          <a:p>
            <a:r>
              <a:rPr lang="en-US" dirty="0"/>
              <a:t>Heidi Bunes, Executive Director </a:t>
            </a:r>
            <a:r>
              <a:rPr lang="en-US" u="sng" dirty="0">
                <a:hlinkClick r:id="rId2"/>
              </a:rPr>
              <a:t>heidi@mdpsych.org</a:t>
            </a:r>
            <a:r>
              <a:rPr lang="en-US" dirty="0"/>
              <a:t> </a:t>
            </a:r>
          </a:p>
          <a:p>
            <a:r>
              <a:rPr lang="en-US" dirty="0"/>
              <a:t>Meagan Floyd, Associate Director </a:t>
            </a:r>
            <a:r>
              <a:rPr lang="en-US" u="sng" dirty="0">
                <a:hlinkClick r:id="rId3"/>
              </a:rPr>
              <a:t>mfloyd@mdpsych.org</a:t>
            </a:r>
            <a:r>
              <a:rPr lang="en-US" dirty="0"/>
              <a:t> </a:t>
            </a:r>
          </a:p>
          <a:p>
            <a:r>
              <a:rPr lang="en-US" dirty="0"/>
              <a:t>Office is owned by the MPS.</a:t>
            </a:r>
          </a:p>
          <a:p>
            <a:r>
              <a:rPr lang="en-US" dirty="0"/>
              <a:t>MPS has developed its own membership management system. </a:t>
            </a:r>
          </a:p>
          <a:p>
            <a:r>
              <a:rPr lang="en-US" dirty="0"/>
              <a:t>Members can access their profiles via an account on the website.</a:t>
            </a:r>
          </a:p>
          <a:p>
            <a:endParaRPr lang="en-US" dirty="0"/>
          </a:p>
        </p:txBody>
      </p:sp>
    </p:spTree>
    <p:extLst>
      <p:ext uri="{BB962C8B-B14F-4D97-AF65-F5344CB8AC3E}">
        <p14:creationId xmlns:p14="http://schemas.microsoft.com/office/powerpoint/2010/main" val="1760727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EE9C-10D8-4981-BB27-9BB79BE7856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C95BCC3-E1B4-4178-B3AB-DEBF07F221D5}"/>
              </a:ext>
            </a:extLst>
          </p:cNvPr>
          <p:cNvSpPr>
            <a:spLocks noGrp="1"/>
          </p:cNvSpPr>
          <p:nvPr>
            <p:ph idx="1"/>
          </p:nvPr>
        </p:nvSpPr>
        <p:spPr/>
        <p:txBody>
          <a:bodyPr>
            <a:normAutofit fontScale="85000" lnSpcReduction="20000"/>
          </a:bodyPr>
          <a:lstStyle/>
          <a:p>
            <a:pPr marL="0" indent="0" fontAlgn="base">
              <a:buNone/>
            </a:pPr>
            <a:r>
              <a:rPr lang="en-US" dirty="0"/>
              <a:t>The Maryland Psychiatric Society, Inc.</a:t>
            </a:r>
            <a:br>
              <a:rPr lang="en-US" dirty="0"/>
            </a:br>
            <a:r>
              <a:rPr lang="en-US" dirty="0"/>
              <a:t>1101 Saint Paul Street, Suite 305</a:t>
            </a:r>
            <a:br>
              <a:rPr lang="en-US" dirty="0"/>
            </a:br>
            <a:r>
              <a:rPr lang="en-US" dirty="0"/>
              <a:t>Baltimore, Maryland 21202-6407</a:t>
            </a:r>
          </a:p>
          <a:p>
            <a:pPr marL="0" indent="0" fontAlgn="base">
              <a:buNone/>
            </a:pPr>
            <a:r>
              <a:rPr lang="en-US" b="1" dirty="0"/>
              <a:t>Office Hours:</a:t>
            </a:r>
            <a:r>
              <a:rPr lang="en-US" dirty="0"/>
              <a:t> Monday-Friday 9AM-4PM</a:t>
            </a:r>
          </a:p>
          <a:p>
            <a:pPr marL="0" indent="0" fontAlgn="base">
              <a:buNone/>
            </a:pPr>
            <a:r>
              <a:rPr lang="en-US" b="1" dirty="0"/>
              <a:t>Phone:</a:t>
            </a:r>
            <a:r>
              <a:rPr lang="en-US" dirty="0"/>
              <a:t> (410) 625-0232</a:t>
            </a:r>
            <a:br>
              <a:rPr lang="en-US" dirty="0"/>
            </a:br>
            <a:r>
              <a:rPr lang="en-US" b="1" dirty="0"/>
              <a:t>Fax:</a:t>
            </a:r>
            <a:r>
              <a:rPr lang="en-US" dirty="0"/>
              <a:t> (410) 625-0277</a:t>
            </a:r>
            <a:br>
              <a:rPr lang="en-US" dirty="0"/>
            </a:br>
            <a:r>
              <a:rPr lang="en-US" b="1" dirty="0"/>
              <a:t>Email:</a:t>
            </a:r>
            <a:r>
              <a:rPr lang="en-US" dirty="0"/>
              <a:t> </a:t>
            </a:r>
            <a:r>
              <a:rPr lang="en-US" dirty="0">
                <a:hlinkClick r:id="rId2"/>
              </a:rPr>
              <a:t>mps@mdpsych.org</a:t>
            </a:r>
            <a:endParaRPr lang="en-US" dirty="0"/>
          </a:p>
          <a:p>
            <a:pPr marL="0" indent="0" fontAlgn="base">
              <a:buNone/>
            </a:pPr>
            <a:r>
              <a:rPr lang="en-US" b="1" dirty="0"/>
              <a:t>Website</a:t>
            </a:r>
            <a:r>
              <a:rPr lang="en-US" dirty="0"/>
              <a:t>:  </a:t>
            </a:r>
            <a:r>
              <a:rPr lang="en-US" dirty="0">
                <a:hlinkClick r:id="rId3"/>
              </a:rPr>
              <a:t>www.mdpsych.org</a:t>
            </a:r>
            <a:r>
              <a:rPr lang="en-US" dirty="0"/>
              <a:t> </a:t>
            </a:r>
          </a:p>
          <a:p>
            <a:pPr marL="0" indent="0" fontAlgn="base">
              <a:buNone/>
            </a:pPr>
            <a:r>
              <a:rPr lang="en-US" dirty="0"/>
              <a:t>Follow us on </a:t>
            </a:r>
            <a:r>
              <a:rPr lang="en-US" dirty="0">
                <a:hlinkClick r:id="rId4"/>
              </a:rPr>
              <a:t>Facebook</a:t>
            </a:r>
            <a:r>
              <a:rPr lang="en-US" dirty="0"/>
              <a:t>, </a:t>
            </a:r>
            <a:r>
              <a:rPr lang="en-US" dirty="0">
                <a:hlinkClick r:id="rId5"/>
              </a:rPr>
              <a:t>Instagram</a:t>
            </a:r>
            <a:r>
              <a:rPr lang="en-US" dirty="0"/>
              <a:t>, </a:t>
            </a:r>
            <a:r>
              <a:rPr lang="en-US" dirty="0">
                <a:hlinkClick r:id="rId6"/>
              </a:rPr>
              <a:t>Twitter</a:t>
            </a:r>
            <a:r>
              <a:rPr lang="en-US" dirty="0"/>
              <a:t>, and </a:t>
            </a:r>
            <a:r>
              <a:rPr lang="en-US" dirty="0">
                <a:hlinkClick r:id="rId7"/>
              </a:rPr>
              <a:t>LinkedIn</a:t>
            </a:r>
            <a:r>
              <a:rPr lang="en-US" dirty="0"/>
              <a:t> </a:t>
            </a:r>
          </a:p>
          <a:p>
            <a:endParaRPr lang="en-US" dirty="0"/>
          </a:p>
        </p:txBody>
      </p:sp>
    </p:spTree>
    <p:extLst>
      <p:ext uri="{BB962C8B-B14F-4D97-AF65-F5344CB8AC3E}">
        <p14:creationId xmlns:p14="http://schemas.microsoft.com/office/powerpoint/2010/main" val="189897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67D9-0D39-4447-81BD-D7755364D9D0}"/>
              </a:ext>
            </a:extLst>
          </p:cNvPr>
          <p:cNvSpPr>
            <a:spLocks noGrp="1"/>
          </p:cNvSpPr>
          <p:nvPr>
            <p:ph type="ctrTitle"/>
          </p:nvPr>
        </p:nvSpPr>
        <p:spPr>
          <a:xfrm>
            <a:off x="1876424" y="1122363"/>
            <a:ext cx="8791575" cy="1000351"/>
          </a:xfrm>
        </p:spPr>
        <p:txBody>
          <a:bodyPr/>
          <a:lstStyle/>
          <a:p>
            <a:r>
              <a:rPr lang="en-US" dirty="0"/>
              <a:t>MPS history</a:t>
            </a:r>
          </a:p>
        </p:txBody>
      </p:sp>
      <p:sp>
        <p:nvSpPr>
          <p:cNvPr id="3" name="Subtitle 2">
            <a:extLst>
              <a:ext uri="{FF2B5EF4-FFF2-40B4-BE49-F238E27FC236}">
                <a16:creationId xmlns:a16="http://schemas.microsoft.com/office/drawing/2014/main" id="{7D71DAE9-AAC3-40D3-88D8-08671EB4B731}"/>
              </a:ext>
            </a:extLst>
          </p:cNvPr>
          <p:cNvSpPr>
            <a:spLocks noGrp="1"/>
          </p:cNvSpPr>
          <p:nvPr>
            <p:ph type="subTitle" idx="1"/>
          </p:nvPr>
        </p:nvSpPr>
        <p:spPr>
          <a:xfrm>
            <a:off x="1876424" y="2329544"/>
            <a:ext cx="5776232" cy="3864428"/>
          </a:xfrm>
        </p:spPr>
        <p:txBody>
          <a:bodyPr>
            <a:normAutofit/>
          </a:bodyPr>
          <a:lstStyle/>
          <a:p>
            <a:r>
              <a:rPr lang="en-US" dirty="0"/>
              <a:t>1908 origins </a:t>
            </a:r>
          </a:p>
          <a:p>
            <a:r>
              <a:rPr lang="en-US" dirty="0"/>
              <a:t>1949 Constitution Updated </a:t>
            </a:r>
          </a:p>
          <a:p>
            <a:r>
              <a:rPr lang="en-US" dirty="0"/>
              <a:t>1954 Maryland District Branch of the APA  </a:t>
            </a:r>
          </a:p>
          <a:p>
            <a:endParaRPr lang="en-US" sz="1000" dirty="0"/>
          </a:p>
          <a:p>
            <a:r>
              <a:rPr lang="en-US" dirty="0">
                <a:solidFill>
                  <a:schemeClr val="tx1"/>
                </a:solidFill>
              </a:rPr>
              <a:t>The MPS is the voice of psychiatry in Maryland – however, APA-member psychiatrists in Prince George’s and Montgomery Counties belong to the Washington Psychiatric Society.</a:t>
            </a:r>
          </a:p>
        </p:txBody>
      </p:sp>
      <p:pic>
        <p:nvPicPr>
          <p:cNvPr id="4" name="Picture 3">
            <a:extLst>
              <a:ext uri="{FF2B5EF4-FFF2-40B4-BE49-F238E27FC236}">
                <a16:creationId xmlns:a16="http://schemas.microsoft.com/office/drawing/2014/main" id="{6E7635ED-6CAE-4748-90B3-8D6859828DC9}"/>
              </a:ext>
            </a:extLst>
          </p:cNvPr>
          <p:cNvPicPr>
            <a:picLocks noChangeAspect="1"/>
          </p:cNvPicPr>
          <p:nvPr/>
        </p:nvPicPr>
        <p:blipFill>
          <a:blip r:embed="rId2"/>
          <a:stretch>
            <a:fillRect/>
          </a:stretch>
        </p:blipFill>
        <p:spPr>
          <a:xfrm>
            <a:off x="7652656" y="1814327"/>
            <a:ext cx="4278086" cy="4488501"/>
          </a:xfrm>
          <a:prstGeom prst="rect">
            <a:avLst/>
          </a:prstGeom>
        </p:spPr>
      </p:pic>
    </p:spTree>
    <p:extLst>
      <p:ext uri="{BB962C8B-B14F-4D97-AF65-F5344CB8AC3E}">
        <p14:creationId xmlns:p14="http://schemas.microsoft.com/office/powerpoint/2010/main" val="382840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8ADE-2B72-4527-816A-5E521ADED066}"/>
              </a:ext>
            </a:extLst>
          </p:cNvPr>
          <p:cNvSpPr>
            <a:spLocks noGrp="1"/>
          </p:cNvSpPr>
          <p:nvPr>
            <p:ph type="title"/>
          </p:nvPr>
        </p:nvSpPr>
        <p:spPr/>
        <p:txBody>
          <a:bodyPr/>
          <a:lstStyle/>
          <a:p>
            <a:r>
              <a:rPr lang="en-US" dirty="0"/>
              <a:t>The </a:t>
            </a:r>
            <a:r>
              <a:rPr lang="en-US" dirty="0" err="1"/>
              <a:t>mps</a:t>
            </a:r>
            <a:r>
              <a:rPr lang="en-US" dirty="0"/>
              <a:t> is an independent organization</a:t>
            </a:r>
          </a:p>
        </p:txBody>
      </p:sp>
      <p:sp>
        <p:nvSpPr>
          <p:cNvPr id="3" name="Content Placeholder 2">
            <a:extLst>
              <a:ext uri="{FF2B5EF4-FFF2-40B4-BE49-F238E27FC236}">
                <a16:creationId xmlns:a16="http://schemas.microsoft.com/office/drawing/2014/main" id="{AA51D421-EFAD-4F3A-BC3B-4E22B9696555}"/>
              </a:ext>
            </a:extLst>
          </p:cNvPr>
          <p:cNvSpPr>
            <a:spLocks noGrp="1"/>
          </p:cNvSpPr>
          <p:nvPr>
            <p:ph idx="1"/>
          </p:nvPr>
        </p:nvSpPr>
        <p:spPr>
          <a:xfrm>
            <a:off x="1424442" y="2238601"/>
            <a:ext cx="4268788" cy="3879170"/>
          </a:xfrm>
        </p:spPr>
        <p:txBody>
          <a:bodyPr>
            <a:normAutofit fontScale="92500" lnSpcReduction="10000"/>
          </a:bodyPr>
          <a:lstStyle/>
          <a:p>
            <a:pPr marL="0" indent="0">
              <a:buNone/>
            </a:pPr>
            <a:r>
              <a:rPr lang="en-US" dirty="0"/>
              <a:t>While affiliated with the APA, the MPS is separate in terms of:</a:t>
            </a:r>
          </a:p>
          <a:p>
            <a:r>
              <a:rPr lang="en-US" dirty="0"/>
              <a:t>incorporation </a:t>
            </a:r>
          </a:p>
          <a:p>
            <a:r>
              <a:rPr lang="en-US" dirty="0"/>
              <a:t>IRS non-profit determination </a:t>
            </a:r>
          </a:p>
          <a:p>
            <a:r>
              <a:rPr lang="en-US" dirty="0"/>
              <a:t>operations manual </a:t>
            </a:r>
          </a:p>
          <a:p>
            <a:r>
              <a:rPr lang="en-US" dirty="0"/>
              <a:t>board of directors (Council)</a:t>
            </a:r>
          </a:p>
          <a:p>
            <a:r>
              <a:rPr lang="en-US" dirty="0"/>
              <a:t>financial accounts</a:t>
            </a:r>
          </a:p>
          <a:p>
            <a:r>
              <a:rPr lang="en-US" dirty="0"/>
              <a:t>filing tax returns, etc. </a:t>
            </a:r>
          </a:p>
        </p:txBody>
      </p:sp>
      <p:pic>
        <p:nvPicPr>
          <p:cNvPr id="5" name="Picture 4">
            <a:extLst>
              <a:ext uri="{FF2B5EF4-FFF2-40B4-BE49-F238E27FC236}">
                <a16:creationId xmlns:a16="http://schemas.microsoft.com/office/drawing/2014/main" id="{A5F2366B-A44A-4D7B-848C-116F67C3CB34}"/>
              </a:ext>
            </a:extLst>
          </p:cNvPr>
          <p:cNvPicPr>
            <a:picLocks noChangeAspect="1"/>
          </p:cNvPicPr>
          <p:nvPr/>
        </p:nvPicPr>
        <p:blipFill>
          <a:blip r:embed="rId2"/>
          <a:stretch>
            <a:fillRect/>
          </a:stretch>
        </p:blipFill>
        <p:spPr>
          <a:xfrm>
            <a:off x="6420984" y="1763486"/>
            <a:ext cx="3768045" cy="4702628"/>
          </a:xfrm>
          <a:prstGeom prst="rect">
            <a:avLst/>
          </a:prstGeom>
        </p:spPr>
      </p:pic>
    </p:spTree>
    <p:extLst>
      <p:ext uri="{BB962C8B-B14F-4D97-AF65-F5344CB8AC3E}">
        <p14:creationId xmlns:p14="http://schemas.microsoft.com/office/powerpoint/2010/main" val="327316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9BA5-741E-41E7-9FB1-EAA525736CD4}"/>
              </a:ext>
            </a:extLst>
          </p:cNvPr>
          <p:cNvSpPr>
            <a:spLocks noGrp="1"/>
          </p:cNvSpPr>
          <p:nvPr>
            <p:ph type="title"/>
          </p:nvPr>
        </p:nvSpPr>
        <p:spPr/>
        <p:txBody>
          <a:bodyPr>
            <a:normAutofit fontScale="90000"/>
          </a:bodyPr>
          <a:lstStyle/>
          <a:p>
            <a:r>
              <a:rPr lang="en-US" b="1" dirty="0"/>
              <a:t>MPS governance</a:t>
            </a:r>
            <a:br>
              <a:rPr lang="en-US" dirty="0"/>
            </a:br>
            <a:r>
              <a:rPr lang="en-US" dirty="0"/>
              <a:t>The MPS board of directors is its </a:t>
            </a:r>
            <a:r>
              <a:rPr lang="en-US" b="1" dirty="0"/>
              <a:t>Council</a:t>
            </a:r>
            <a:r>
              <a:rPr lang="en-US" dirty="0"/>
              <a:t>, comprised of:</a:t>
            </a:r>
          </a:p>
        </p:txBody>
      </p:sp>
      <p:sp>
        <p:nvSpPr>
          <p:cNvPr id="3" name="Content Placeholder 2">
            <a:extLst>
              <a:ext uri="{FF2B5EF4-FFF2-40B4-BE49-F238E27FC236}">
                <a16:creationId xmlns:a16="http://schemas.microsoft.com/office/drawing/2014/main" id="{F9F45F0B-2D71-4022-9159-A442EE734B3C}"/>
              </a:ext>
            </a:extLst>
          </p:cNvPr>
          <p:cNvSpPr>
            <a:spLocks noGrp="1"/>
          </p:cNvSpPr>
          <p:nvPr>
            <p:ph idx="1"/>
          </p:nvPr>
        </p:nvSpPr>
        <p:spPr>
          <a:xfrm>
            <a:off x="1141412" y="2249486"/>
            <a:ext cx="9905999" cy="4192257"/>
          </a:xfrm>
        </p:spPr>
        <p:txBody>
          <a:bodyPr>
            <a:normAutofit fontScale="70000" lnSpcReduction="20000"/>
          </a:bodyPr>
          <a:lstStyle/>
          <a:p>
            <a:pPr lvl="0"/>
            <a:r>
              <a:rPr lang="en-US" b="1" dirty="0"/>
              <a:t>Executive Committee</a:t>
            </a:r>
            <a:r>
              <a:rPr lang="en-US" dirty="0"/>
              <a:t> (President, President-Elect, Secretary-Treasurer and Immediate Past President who serves as Council Chair); </a:t>
            </a:r>
          </a:p>
          <a:p>
            <a:pPr lvl="0"/>
            <a:r>
              <a:rPr lang="en-US" b="1" dirty="0"/>
              <a:t>Two most recent Past Presidents</a:t>
            </a:r>
            <a:r>
              <a:rPr lang="en-US" dirty="0"/>
              <a:t>; </a:t>
            </a:r>
          </a:p>
          <a:p>
            <a:pPr lvl="0"/>
            <a:r>
              <a:rPr lang="en-US" b="1" dirty="0"/>
              <a:t>MPS Representatives to the APA Assembly</a:t>
            </a:r>
            <a:r>
              <a:rPr lang="en-US" dirty="0"/>
              <a:t>; </a:t>
            </a:r>
          </a:p>
          <a:p>
            <a:pPr lvl="0"/>
            <a:r>
              <a:rPr lang="en-US" b="1" dirty="0"/>
              <a:t>Eight active members</a:t>
            </a:r>
            <a:r>
              <a:rPr lang="en-US" dirty="0"/>
              <a:t> who are elected as Councilors; </a:t>
            </a:r>
          </a:p>
          <a:p>
            <a:pPr lvl="0"/>
            <a:r>
              <a:rPr lang="en-US" dirty="0"/>
              <a:t>Any </a:t>
            </a:r>
            <a:r>
              <a:rPr lang="en-US" b="1" dirty="0"/>
              <a:t>APA Area 3 Council Rep or Dep Rep</a:t>
            </a:r>
            <a:r>
              <a:rPr lang="en-US" dirty="0"/>
              <a:t> and any </a:t>
            </a:r>
            <a:r>
              <a:rPr lang="en-US" b="1" dirty="0"/>
              <a:t>Assembly Officer </a:t>
            </a:r>
            <a:r>
              <a:rPr lang="en-US" dirty="0"/>
              <a:t>who is a member of the MPS; </a:t>
            </a:r>
          </a:p>
          <a:p>
            <a:pPr lvl="0"/>
            <a:r>
              <a:rPr lang="en-US" dirty="0"/>
              <a:t>Any </a:t>
            </a:r>
            <a:r>
              <a:rPr lang="en-US" b="1" dirty="0"/>
              <a:t>voting member of the APA Board of Trustees </a:t>
            </a:r>
            <a:r>
              <a:rPr lang="en-US" dirty="0"/>
              <a:t>who is an MPS member; </a:t>
            </a:r>
          </a:p>
          <a:p>
            <a:pPr lvl="0"/>
            <a:r>
              <a:rPr lang="en-US" b="1" dirty="0"/>
              <a:t>MPS representative to MedChi’s House of Delegates</a:t>
            </a:r>
            <a:r>
              <a:rPr lang="en-US" dirty="0"/>
              <a:t>;</a:t>
            </a:r>
          </a:p>
          <a:p>
            <a:pPr lvl="0"/>
            <a:r>
              <a:rPr lang="en-US" b="1" dirty="0"/>
              <a:t>Early Career Psychiatrist</a:t>
            </a:r>
            <a:r>
              <a:rPr lang="en-US" dirty="0"/>
              <a:t> who is elected as ECP Councilor; </a:t>
            </a:r>
          </a:p>
          <a:p>
            <a:pPr lvl="0"/>
            <a:r>
              <a:rPr lang="en-US" b="1" dirty="0"/>
              <a:t>Resident-Fellow Member </a:t>
            </a:r>
            <a:r>
              <a:rPr lang="en-US" dirty="0"/>
              <a:t>who is elected as RFM Councilor, and</a:t>
            </a:r>
          </a:p>
          <a:p>
            <a:pPr lvl="0"/>
            <a:r>
              <a:rPr lang="en-US" b="1" dirty="0"/>
              <a:t>Representatives from any Interest Sections</a:t>
            </a:r>
            <a:r>
              <a:rPr lang="en-US" dirty="0"/>
              <a:t> recognized by Council (currently none).</a:t>
            </a:r>
          </a:p>
          <a:p>
            <a:pPr marL="0" indent="0">
              <a:buNone/>
            </a:pPr>
            <a:endParaRPr lang="en-US" dirty="0"/>
          </a:p>
        </p:txBody>
      </p:sp>
    </p:spTree>
    <p:extLst>
      <p:ext uri="{BB962C8B-B14F-4D97-AF65-F5344CB8AC3E}">
        <p14:creationId xmlns:p14="http://schemas.microsoft.com/office/powerpoint/2010/main" val="407885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825A-8637-4519-9DC1-0391859BBAEF}"/>
              </a:ext>
            </a:extLst>
          </p:cNvPr>
          <p:cNvSpPr>
            <a:spLocks noGrp="1"/>
          </p:cNvSpPr>
          <p:nvPr>
            <p:ph type="title"/>
          </p:nvPr>
        </p:nvSpPr>
        <p:spPr/>
        <p:txBody>
          <a:bodyPr/>
          <a:lstStyle/>
          <a:p>
            <a:r>
              <a:rPr lang="en-US" dirty="0"/>
              <a:t>MEETINGS</a:t>
            </a:r>
          </a:p>
        </p:txBody>
      </p:sp>
      <p:sp>
        <p:nvSpPr>
          <p:cNvPr id="3" name="Content Placeholder 2">
            <a:extLst>
              <a:ext uri="{FF2B5EF4-FFF2-40B4-BE49-F238E27FC236}">
                <a16:creationId xmlns:a16="http://schemas.microsoft.com/office/drawing/2014/main" id="{0F06237F-AE30-410C-9104-C014D75513BE}"/>
              </a:ext>
            </a:extLst>
          </p:cNvPr>
          <p:cNvSpPr>
            <a:spLocks noGrp="1"/>
          </p:cNvSpPr>
          <p:nvPr>
            <p:ph idx="1"/>
          </p:nvPr>
        </p:nvSpPr>
        <p:spPr/>
        <p:txBody>
          <a:bodyPr>
            <a:normAutofit fontScale="92500" lnSpcReduction="10000"/>
          </a:bodyPr>
          <a:lstStyle/>
          <a:p>
            <a:pPr lvl="0"/>
            <a:r>
              <a:rPr lang="en-US" b="1" dirty="0"/>
              <a:t>MPS Council</a:t>
            </a:r>
            <a:r>
              <a:rPr lang="en-US" dirty="0"/>
              <a:t> meets 7 times per year; its role is to direct the mission, priorities, activities and resources of the organization.  Attendance at a minimum of 5 meetings is strongly suggested.  Business cannot be conducted without a quorum.</a:t>
            </a:r>
          </a:p>
          <a:p>
            <a:pPr lvl="0"/>
            <a:r>
              <a:rPr lang="en-US" b="1" dirty="0"/>
              <a:t>Executive Committee</a:t>
            </a:r>
            <a:r>
              <a:rPr lang="en-US" dirty="0"/>
              <a:t> meets twice per month to oversee the day-to-day activities of the MPS.  </a:t>
            </a:r>
          </a:p>
          <a:p>
            <a:pPr lvl="0"/>
            <a:r>
              <a:rPr lang="en-US" b="1" dirty="0"/>
              <a:t>Committee Chairs</a:t>
            </a:r>
            <a:r>
              <a:rPr lang="en-US" dirty="0"/>
              <a:t> meet together in the fall and may meet by invitation with the Executive Committee.</a:t>
            </a:r>
          </a:p>
          <a:p>
            <a:pPr lvl="0"/>
            <a:r>
              <a:rPr lang="en-US" b="1" dirty="0"/>
              <a:t>Committee Meetings</a:t>
            </a:r>
            <a:r>
              <a:rPr lang="en-US" dirty="0"/>
              <a:t> are organized by the Chair.</a:t>
            </a:r>
          </a:p>
          <a:p>
            <a:endParaRPr lang="en-US" dirty="0"/>
          </a:p>
        </p:txBody>
      </p:sp>
    </p:spTree>
    <p:extLst>
      <p:ext uri="{BB962C8B-B14F-4D97-AF65-F5344CB8AC3E}">
        <p14:creationId xmlns:p14="http://schemas.microsoft.com/office/powerpoint/2010/main" val="372778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C24A-49AB-4E1F-B305-AE0FB01F5A89}"/>
              </a:ext>
            </a:extLst>
          </p:cNvPr>
          <p:cNvSpPr>
            <a:spLocks noGrp="1"/>
          </p:cNvSpPr>
          <p:nvPr>
            <p:ph type="title"/>
          </p:nvPr>
        </p:nvSpPr>
        <p:spPr>
          <a:xfrm>
            <a:off x="1141413" y="618518"/>
            <a:ext cx="9905998" cy="763968"/>
          </a:xfrm>
        </p:spPr>
        <p:txBody>
          <a:bodyPr/>
          <a:lstStyle/>
          <a:p>
            <a:r>
              <a:rPr lang="en-US" dirty="0"/>
              <a:t>2020-2021 MPS Council Dates</a:t>
            </a:r>
          </a:p>
        </p:txBody>
      </p:sp>
      <p:sp>
        <p:nvSpPr>
          <p:cNvPr id="3" name="Content Placeholder 2">
            <a:extLst>
              <a:ext uri="{FF2B5EF4-FFF2-40B4-BE49-F238E27FC236}">
                <a16:creationId xmlns:a16="http://schemas.microsoft.com/office/drawing/2014/main" id="{F16BDAD4-A123-41B0-BCD7-385B792AB3AD}"/>
              </a:ext>
            </a:extLst>
          </p:cNvPr>
          <p:cNvSpPr>
            <a:spLocks noGrp="1"/>
          </p:cNvSpPr>
          <p:nvPr>
            <p:ph idx="1"/>
          </p:nvPr>
        </p:nvSpPr>
        <p:spPr>
          <a:xfrm>
            <a:off x="1141412" y="1632857"/>
            <a:ext cx="9905999" cy="4201887"/>
          </a:xfrm>
        </p:spPr>
        <p:txBody>
          <a:bodyPr>
            <a:normAutofit/>
          </a:bodyPr>
          <a:lstStyle/>
          <a:p>
            <a:pPr marL="0" indent="0">
              <a:buNone/>
            </a:pPr>
            <a:r>
              <a:rPr lang="en-US" b="1" dirty="0"/>
              <a:t>June 9, 2020			</a:t>
            </a:r>
            <a:r>
              <a:rPr lang="en-US" dirty="0"/>
              <a:t>Council Meeting, 7:30 PM via Zoom</a:t>
            </a:r>
          </a:p>
          <a:p>
            <a:pPr marL="0" indent="0">
              <a:buNone/>
            </a:pPr>
            <a:r>
              <a:rPr lang="en-US" b="1" dirty="0"/>
              <a:t>September 8, 2020		</a:t>
            </a:r>
            <a:r>
              <a:rPr lang="en-US" dirty="0"/>
              <a:t>Council Meeting, 8 PM at MPS </a:t>
            </a:r>
          </a:p>
          <a:p>
            <a:pPr marL="0" indent="0">
              <a:buNone/>
            </a:pPr>
            <a:r>
              <a:rPr lang="en-US" b="1" dirty="0"/>
              <a:t>November 10, 2020		</a:t>
            </a:r>
            <a:r>
              <a:rPr lang="en-US" dirty="0"/>
              <a:t>Council Meeting, 8 PM at MPS</a:t>
            </a:r>
          </a:p>
          <a:p>
            <a:pPr marL="0" indent="0">
              <a:buNone/>
            </a:pPr>
            <a:r>
              <a:rPr lang="en-US" b="1" dirty="0"/>
              <a:t>January 12, 2021		</a:t>
            </a:r>
            <a:r>
              <a:rPr lang="en-US" dirty="0"/>
              <a:t>Council Meeting, 8 PM at MPS</a:t>
            </a:r>
          </a:p>
          <a:p>
            <a:pPr marL="0" indent="0">
              <a:buNone/>
            </a:pPr>
            <a:r>
              <a:rPr lang="en-US" b="1" dirty="0"/>
              <a:t>February 9, 2021		</a:t>
            </a:r>
            <a:r>
              <a:rPr lang="en-US" dirty="0"/>
              <a:t>Council Meeting, 8 PM at MPS</a:t>
            </a:r>
          </a:p>
          <a:p>
            <a:pPr marL="0" indent="0">
              <a:buNone/>
            </a:pPr>
            <a:r>
              <a:rPr lang="en-US" b="1" dirty="0"/>
              <a:t>March 9, 2021</a:t>
            </a:r>
            <a:r>
              <a:rPr lang="en-US" dirty="0"/>
              <a:t>		Council Meeting, 8 PM at MPS</a:t>
            </a:r>
          </a:p>
          <a:p>
            <a:pPr marL="0" indent="0">
              <a:buNone/>
            </a:pPr>
            <a:r>
              <a:rPr lang="en-US" b="1" dirty="0"/>
              <a:t>April 13, 2021</a:t>
            </a:r>
            <a:r>
              <a:rPr lang="en-US" dirty="0"/>
              <a:t>		Council Meeting, 8 PM at MPS</a:t>
            </a:r>
          </a:p>
        </p:txBody>
      </p:sp>
    </p:spTree>
    <p:extLst>
      <p:ext uri="{BB962C8B-B14F-4D97-AF65-F5344CB8AC3E}">
        <p14:creationId xmlns:p14="http://schemas.microsoft.com/office/powerpoint/2010/main" val="59532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97C9-3C0D-485B-84C4-0E9C3CA0AA95}"/>
              </a:ext>
            </a:extLst>
          </p:cNvPr>
          <p:cNvSpPr>
            <a:spLocks noGrp="1"/>
          </p:cNvSpPr>
          <p:nvPr>
            <p:ph type="title"/>
          </p:nvPr>
        </p:nvSpPr>
        <p:spPr/>
        <p:txBody>
          <a:bodyPr/>
          <a:lstStyle/>
          <a:p>
            <a:r>
              <a:rPr lang="en-US" dirty="0"/>
              <a:t>COUNCIL MEMBER RESPONSIBLITIES</a:t>
            </a:r>
          </a:p>
        </p:txBody>
      </p:sp>
      <p:sp>
        <p:nvSpPr>
          <p:cNvPr id="3" name="Content Placeholder 2">
            <a:extLst>
              <a:ext uri="{FF2B5EF4-FFF2-40B4-BE49-F238E27FC236}">
                <a16:creationId xmlns:a16="http://schemas.microsoft.com/office/drawing/2014/main" id="{2533AE19-DB20-490E-9A52-133EC89355EC}"/>
              </a:ext>
            </a:extLst>
          </p:cNvPr>
          <p:cNvSpPr>
            <a:spLocks noGrp="1"/>
          </p:cNvSpPr>
          <p:nvPr>
            <p:ph idx="1"/>
          </p:nvPr>
        </p:nvSpPr>
        <p:spPr/>
        <p:txBody>
          <a:bodyPr>
            <a:normAutofit fontScale="92500" lnSpcReduction="10000"/>
          </a:bodyPr>
          <a:lstStyle/>
          <a:p>
            <a:pPr lvl="0"/>
            <a:r>
              <a:rPr lang="en-US" dirty="0"/>
              <a:t>Duty of Care</a:t>
            </a:r>
          </a:p>
          <a:p>
            <a:pPr lvl="0"/>
            <a:r>
              <a:rPr lang="en-US" dirty="0"/>
              <a:t>Duty of Loyalty</a:t>
            </a:r>
          </a:p>
          <a:p>
            <a:pPr lvl="0"/>
            <a:r>
              <a:rPr lang="en-US" dirty="0"/>
              <a:t>Duty of Obedience</a:t>
            </a:r>
          </a:p>
          <a:p>
            <a:pPr lvl="0"/>
            <a:r>
              <a:rPr lang="en-US" dirty="0"/>
              <a:t>Disclose Conflicts of Interest</a:t>
            </a:r>
          </a:p>
          <a:p>
            <a:pPr lvl="0"/>
            <a:r>
              <a:rPr lang="en-US" dirty="0"/>
              <a:t>Antitrust </a:t>
            </a:r>
          </a:p>
          <a:p>
            <a:pPr lvl="0"/>
            <a:r>
              <a:rPr lang="en-US" dirty="0"/>
              <a:t>Fiduciary Role</a:t>
            </a:r>
          </a:p>
          <a:p>
            <a:pPr lvl="0"/>
            <a:r>
              <a:rPr lang="en-US" dirty="0"/>
              <a:t>Manage Risk </a:t>
            </a:r>
          </a:p>
          <a:p>
            <a:endParaRPr lang="en-US" dirty="0"/>
          </a:p>
        </p:txBody>
      </p:sp>
    </p:spTree>
    <p:extLst>
      <p:ext uri="{BB962C8B-B14F-4D97-AF65-F5344CB8AC3E}">
        <p14:creationId xmlns:p14="http://schemas.microsoft.com/office/powerpoint/2010/main" val="4091255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505C-63B0-4B2F-B4DB-3970CFF47AB2}"/>
              </a:ext>
            </a:extLst>
          </p:cNvPr>
          <p:cNvSpPr>
            <a:spLocks noGrp="1"/>
          </p:cNvSpPr>
          <p:nvPr>
            <p:ph type="title"/>
          </p:nvPr>
        </p:nvSpPr>
        <p:spPr/>
        <p:txBody>
          <a:bodyPr>
            <a:normAutofit/>
          </a:bodyPr>
          <a:lstStyle/>
          <a:p>
            <a:r>
              <a:rPr lang="en-US" b="1" dirty="0"/>
              <a:t>Duty of Care </a:t>
            </a:r>
            <a:br>
              <a:rPr lang="en-US" b="1" dirty="0"/>
            </a:br>
            <a:r>
              <a:rPr lang="en-US" b="1" i="1" dirty="0"/>
              <a:t>Make Prudent Business Decisions</a:t>
            </a:r>
            <a:endParaRPr lang="en-US" dirty="0"/>
          </a:p>
        </p:txBody>
      </p:sp>
      <p:sp>
        <p:nvSpPr>
          <p:cNvPr id="3" name="Content Placeholder 2">
            <a:extLst>
              <a:ext uri="{FF2B5EF4-FFF2-40B4-BE49-F238E27FC236}">
                <a16:creationId xmlns:a16="http://schemas.microsoft.com/office/drawing/2014/main" id="{7B74C582-4A72-4535-8B60-5A2A07503DF4}"/>
              </a:ext>
            </a:extLst>
          </p:cNvPr>
          <p:cNvSpPr>
            <a:spLocks noGrp="1"/>
          </p:cNvSpPr>
          <p:nvPr>
            <p:ph idx="1"/>
          </p:nvPr>
        </p:nvSpPr>
        <p:spPr/>
        <p:txBody>
          <a:bodyPr/>
          <a:lstStyle/>
          <a:p>
            <a:r>
              <a:rPr lang="en-US" dirty="0"/>
              <a:t>Participate in discussion</a:t>
            </a:r>
          </a:p>
          <a:p>
            <a:r>
              <a:rPr lang="en-US" dirty="0"/>
              <a:t>Ask questions</a:t>
            </a:r>
          </a:p>
          <a:p>
            <a:r>
              <a:rPr lang="en-US" dirty="0"/>
              <a:t>Seek relevant information</a:t>
            </a:r>
          </a:p>
          <a:p>
            <a:r>
              <a:rPr lang="en-US" dirty="0"/>
              <a:t>Exercise independent judgment</a:t>
            </a:r>
          </a:p>
          <a:p>
            <a:r>
              <a:rPr lang="en-US" dirty="0"/>
              <a:t>Reporting and transparency</a:t>
            </a:r>
          </a:p>
        </p:txBody>
      </p:sp>
    </p:spTree>
    <p:extLst>
      <p:ext uri="{BB962C8B-B14F-4D97-AF65-F5344CB8AC3E}">
        <p14:creationId xmlns:p14="http://schemas.microsoft.com/office/powerpoint/2010/main" val="4029075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Presentation1" id="{F7B1F8BE-0651-41AF-BB59-4ABEA94C95D6}" vid="{11D0250E-7544-4CAD-8EDE-B8FE826297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4BC6FF5907F74CB0855F47A3DDE5EA" ma:contentTypeVersion="0" ma:contentTypeDescription="Create a new document." ma:contentTypeScope="" ma:versionID="bfdbf34a075dca61b2794b8f93a70c54">
  <xsd:schema xmlns:xsd="http://www.w3.org/2001/XMLSchema" xmlns:xs="http://www.w3.org/2001/XMLSchema" xmlns:p="http://schemas.microsoft.com/office/2006/metadata/properties" targetNamespace="http://schemas.microsoft.com/office/2006/metadata/properties" ma:root="true" ma:fieldsID="972445cd6a465eed4766ccf169b7a7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0680D6-A5F6-4D4A-9C2D-D750EE37F822}"/>
</file>

<file path=customXml/itemProps2.xml><?xml version="1.0" encoding="utf-8"?>
<ds:datastoreItem xmlns:ds="http://schemas.openxmlformats.org/officeDocument/2006/customXml" ds:itemID="{40E78BDA-3CF3-4873-A44E-573D8F3FF0C5}"/>
</file>

<file path=customXml/itemProps3.xml><?xml version="1.0" encoding="utf-8"?>
<ds:datastoreItem xmlns:ds="http://schemas.openxmlformats.org/officeDocument/2006/customXml" ds:itemID="{3EC55FFD-DB76-4569-B5AE-A8CAF5154F6E}"/>
</file>

<file path=docProps/app.xml><?xml version="1.0" encoding="utf-8"?>
<Properties xmlns="http://schemas.openxmlformats.org/officeDocument/2006/extended-properties" xmlns:vt="http://schemas.openxmlformats.org/officeDocument/2006/docPropsVTypes">
  <Template>MPS Power Point Template</Template>
  <TotalTime>621</TotalTime>
  <Words>1565</Words>
  <Application>Microsoft Office PowerPoint</Application>
  <PresentationFormat>Widescreen</PresentationFormat>
  <Paragraphs>144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Tw Cen MT</vt:lpstr>
      <vt:lpstr>Circuit</vt:lpstr>
      <vt:lpstr>Maryland psychiatric society  COUNCIL ORIENTATION </vt:lpstr>
      <vt:lpstr>MPS is a 501(c) 6 Tax Exempt, Non-Profit CORPORation as designated by the IRS</vt:lpstr>
      <vt:lpstr>MPS history</vt:lpstr>
      <vt:lpstr>The mps is an independent organization</vt:lpstr>
      <vt:lpstr>MPS governance The MPS board of directors is its Council, comprised of:</vt:lpstr>
      <vt:lpstr>MEETINGS</vt:lpstr>
      <vt:lpstr>2020-2021 MPS Council Dates</vt:lpstr>
      <vt:lpstr>COUNCIL MEMBER RESPONSIBLITIES</vt:lpstr>
      <vt:lpstr>Duty of Care  Make Prudent Business Decisions</vt:lpstr>
      <vt:lpstr>Duty of Loyalty Put MPS Interests Ahead of Personal Interests</vt:lpstr>
      <vt:lpstr>Duty of Obedience  Ensure that MPS Remains True to its Purpose</vt:lpstr>
      <vt:lpstr>Comply with anti-trust laws</vt:lpstr>
      <vt:lpstr>Conflict of Interest</vt:lpstr>
      <vt:lpstr>A conflict of interest may be a result of:</vt:lpstr>
      <vt:lpstr>Conflict of interest</vt:lpstr>
      <vt:lpstr>Fiduciary Responsibility</vt:lpstr>
      <vt:lpstr>Risk Management – Insurance </vt:lpstr>
      <vt:lpstr>Council is ultimately accountable for</vt:lpstr>
      <vt:lpstr>Financial overview</vt:lpstr>
      <vt:lpstr>Membership trends</vt:lpstr>
      <vt:lpstr>MPS Strategic Priorities</vt:lpstr>
      <vt:lpstr>MPS Committees</vt:lpstr>
      <vt:lpstr>MPS activities</vt:lpstr>
      <vt:lpstr>Related organizations</vt:lpstr>
      <vt:lpstr>MPS staff and office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Meagan Floyd</dc:creator>
  <cp:lastModifiedBy>Heidi Bunes</cp:lastModifiedBy>
  <cp:revision>38</cp:revision>
  <dcterms:created xsi:type="dcterms:W3CDTF">2019-06-07T14:34:17Z</dcterms:created>
  <dcterms:modified xsi:type="dcterms:W3CDTF">2020-05-20T16:13:19Z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0x010100C44BC6FF5907F74CB0855F47A3DDE5EA</vt:lpwstr>
  </property>
  <property fmtid="{D5CDD505-2E9C-101B-9397-08002B2CF9AE}" pid="3" name="Order">
    <vt:r8>4367600</vt:r8>
  </property>
</Properties>
</file>