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75" r:id="rId1"/>
  </p:sldMasterIdLst>
  <p:notesMasterIdLst>
    <p:notesMasterId r:id="rId98"/>
  </p:notesMasterIdLst>
  <p:sldIdLst>
    <p:sldId id="459" r:id="rId2"/>
    <p:sldId id="461" r:id="rId3"/>
    <p:sldId id="550" r:id="rId4"/>
    <p:sldId id="551" r:id="rId5"/>
    <p:sldId id="552" r:id="rId6"/>
    <p:sldId id="498" r:id="rId7"/>
    <p:sldId id="499" r:id="rId8"/>
    <p:sldId id="500" r:id="rId9"/>
    <p:sldId id="501" r:id="rId10"/>
    <p:sldId id="504" r:id="rId11"/>
    <p:sldId id="505" r:id="rId12"/>
    <p:sldId id="506" r:id="rId13"/>
    <p:sldId id="507" r:id="rId14"/>
    <p:sldId id="508" r:id="rId15"/>
    <p:sldId id="509" r:id="rId16"/>
    <p:sldId id="591" r:id="rId17"/>
    <p:sldId id="592" r:id="rId18"/>
    <p:sldId id="510" r:id="rId19"/>
    <p:sldId id="528" r:id="rId20"/>
    <p:sldId id="529" r:id="rId21"/>
    <p:sldId id="593" r:id="rId22"/>
    <p:sldId id="515" r:id="rId23"/>
    <p:sldId id="517" r:id="rId24"/>
    <p:sldId id="519" r:id="rId25"/>
    <p:sldId id="521" r:id="rId26"/>
    <p:sldId id="256" r:id="rId27"/>
    <p:sldId id="530" r:id="rId28"/>
    <p:sldId id="533" r:id="rId29"/>
    <p:sldId id="462" r:id="rId30"/>
    <p:sldId id="463" r:id="rId31"/>
    <p:sldId id="610" r:id="rId32"/>
    <p:sldId id="464" r:id="rId33"/>
    <p:sldId id="605" r:id="rId34"/>
    <p:sldId id="606" r:id="rId35"/>
    <p:sldId id="607" r:id="rId36"/>
    <p:sldId id="609" r:id="rId37"/>
    <p:sldId id="465" r:id="rId38"/>
    <p:sldId id="466" r:id="rId39"/>
    <p:sldId id="467" r:id="rId40"/>
    <p:sldId id="468" r:id="rId41"/>
    <p:sldId id="526" r:id="rId42"/>
    <p:sldId id="527" r:id="rId43"/>
    <p:sldId id="346" r:id="rId44"/>
    <p:sldId id="525" r:id="rId45"/>
    <p:sldId id="532" r:id="rId46"/>
    <p:sldId id="534" r:id="rId47"/>
    <p:sldId id="594" r:id="rId48"/>
    <p:sldId id="595" r:id="rId49"/>
    <p:sldId id="537" r:id="rId50"/>
    <p:sldId id="539" r:id="rId51"/>
    <p:sldId id="540" r:id="rId52"/>
    <p:sldId id="541" r:id="rId53"/>
    <p:sldId id="542" r:id="rId54"/>
    <p:sldId id="543" r:id="rId55"/>
    <p:sldId id="544" r:id="rId56"/>
    <p:sldId id="545" r:id="rId57"/>
    <p:sldId id="546" r:id="rId58"/>
    <p:sldId id="547" r:id="rId59"/>
    <p:sldId id="548" r:id="rId60"/>
    <p:sldId id="549" r:id="rId61"/>
    <p:sldId id="554" r:id="rId62"/>
    <p:sldId id="555" r:id="rId63"/>
    <p:sldId id="556" r:id="rId64"/>
    <p:sldId id="558" r:id="rId65"/>
    <p:sldId id="557" r:id="rId66"/>
    <p:sldId id="559" r:id="rId67"/>
    <p:sldId id="560" r:id="rId68"/>
    <p:sldId id="561" r:id="rId69"/>
    <p:sldId id="562" r:id="rId70"/>
    <p:sldId id="563" r:id="rId71"/>
    <p:sldId id="602" r:id="rId72"/>
    <p:sldId id="596" r:id="rId73"/>
    <p:sldId id="598" r:id="rId74"/>
    <p:sldId id="599" r:id="rId75"/>
    <p:sldId id="600" r:id="rId76"/>
    <p:sldId id="601" r:id="rId77"/>
    <p:sldId id="566" r:id="rId78"/>
    <p:sldId id="567" r:id="rId79"/>
    <p:sldId id="568" r:id="rId80"/>
    <p:sldId id="569" r:id="rId81"/>
    <p:sldId id="570" r:id="rId82"/>
    <p:sldId id="571" r:id="rId83"/>
    <p:sldId id="572" r:id="rId84"/>
    <p:sldId id="573" r:id="rId85"/>
    <p:sldId id="574" r:id="rId86"/>
    <p:sldId id="575" r:id="rId87"/>
    <p:sldId id="576" r:id="rId88"/>
    <p:sldId id="577" r:id="rId89"/>
    <p:sldId id="588" r:id="rId90"/>
    <p:sldId id="587" r:id="rId91"/>
    <p:sldId id="603" r:id="rId92"/>
    <p:sldId id="589" r:id="rId93"/>
    <p:sldId id="590" r:id="rId94"/>
    <p:sldId id="553" r:id="rId95"/>
    <p:sldId id="522" r:id="rId96"/>
    <p:sldId id="531" r:id="rId9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3"/>
  </p:normalViewPr>
  <p:slideViewPr>
    <p:cSldViewPr>
      <p:cViewPr varScale="1">
        <p:scale>
          <a:sx n="119" d="100"/>
          <a:sy n="119" d="100"/>
        </p:scale>
        <p:origin x="144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04"/>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theme" Target="theme/theme1.xml"/><Relationship Id="rId10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notesMaster" Target="notesMasters/notesMaster1.xml"/><Relationship Id="rId9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viewProps" Target="view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cs typeface="+mn-cs"/>
              </a:defRPr>
            </a:lvl1pPr>
          </a:lstStyle>
          <a:p>
            <a:pPr>
              <a:defRPr/>
            </a:pPr>
            <a:endParaRPr lang="en-US"/>
          </a:p>
        </p:txBody>
      </p:sp>
      <p:sp>
        <p:nvSpPr>
          <p:cNvPr id="163843" name="Rectangle 3"/>
          <p:cNvSpPr>
            <a:spLocks noGrp="1" noChangeArrowheads="1"/>
          </p:cNvSpPr>
          <p:nvPr>
            <p:ph type="dt" idx="1"/>
          </p:nvPr>
        </p:nvSpPr>
        <p:spPr bwMode="auto">
          <a:xfrm>
            <a:off x="3886200" y="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cs typeface="+mn-cs"/>
              </a:defRPr>
            </a:lvl1pPr>
          </a:lstStyle>
          <a:p>
            <a:pPr>
              <a:defRPr/>
            </a:pPr>
            <a:endParaRPr lang="en-US"/>
          </a:p>
        </p:txBody>
      </p:sp>
      <p:sp>
        <p:nvSpPr>
          <p:cNvPr id="163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1638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846" name="Rectangle 6"/>
          <p:cNvSpPr>
            <a:spLocks noGrp="1" noChangeArrowheads="1"/>
          </p:cNvSpPr>
          <p:nvPr>
            <p:ph type="ftr" sz="quarter" idx="4"/>
          </p:nvPr>
        </p:nvSpPr>
        <p:spPr bwMode="auto">
          <a:xfrm>
            <a:off x="0" y="868680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cs typeface="+mn-cs"/>
              </a:defRPr>
            </a:lvl1pPr>
          </a:lstStyle>
          <a:p>
            <a:pPr>
              <a:defRPr/>
            </a:pPr>
            <a:endParaRPr lang="en-US"/>
          </a:p>
        </p:txBody>
      </p:sp>
      <p:sp>
        <p:nvSpPr>
          <p:cNvPr id="1638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F80353C-18B8-D34E-860A-6B07009E6486}" type="slidenum">
              <a:rPr lang="en-US" altLang="en-US"/>
              <a:pPr/>
              <a:t>‹#›</a:t>
            </a:fld>
            <a:endParaRPr lang="en-US" altLang="en-US"/>
          </a:p>
        </p:txBody>
      </p:sp>
    </p:spTree>
    <p:extLst>
      <p:ext uri="{BB962C8B-B14F-4D97-AF65-F5344CB8AC3E}">
        <p14:creationId xmlns:p14="http://schemas.microsoft.com/office/powerpoint/2010/main" val="17456017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7E113F4C-659F-C846-BE19-F44FEEF6695C}" type="slidenum">
              <a:rPr lang="en-US" altLang="en-US" sz="1200"/>
              <a:pPr/>
              <a:t>1</a:t>
            </a:fld>
            <a:endParaRPr lang="en-US" altLang="en-US" sz="1200"/>
          </a:p>
        </p:txBody>
      </p:sp>
      <p:sp>
        <p:nvSpPr>
          <p:cNvPr id="28979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897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555300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083C39A4-9F26-5E42-A7A1-5BDF321EBEAE}" type="slidenum">
              <a:rPr lang="en-US" altLang="en-US" sz="1200"/>
              <a:pPr/>
              <a:t>13</a:t>
            </a:fld>
            <a:endParaRPr lang="en-US" altLang="en-US" sz="1200"/>
          </a:p>
        </p:txBody>
      </p:sp>
      <p:sp>
        <p:nvSpPr>
          <p:cNvPr id="48742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874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712495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F7164F27-7982-684B-B3B3-7EF89D974B0D}" type="slidenum">
              <a:rPr lang="en-US" altLang="en-US" sz="1200"/>
              <a:pPr/>
              <a:t>14</a:t>
            </a:fld>
            <a:endParaRPr lang="en-US" altLang="en-US" sz="1200"/>
          </a:p>
        </p:txBody>
      </p:sp>
      <p:sp>
        <p:nvSpPr>
          <p:cNvPr id="4894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8947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330434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6553A582-01FE-9546-B70E-ABE2592C2F96}" type="slidenum">
              <a:rPr lang="en-US" altLang="en-US" sz="1200"/>
              <a:pPr/>
              <a:t>15</a:t>
            </a:fld>
            <a:endParaRPr lang="en-US" altLang="en-US" sz="1200"/>
          </a:p>
        </p:txBody>
      </p:sp>
      <p:sp>
        <p:nvSpPr>
          <p:cNvPr id="491522"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91523"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015850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p:cNvSpPr>
          <p:nvPr>
            <p:ph type="sldImg"/>
          </p:nvPr>
        </p:nvSpPr>
        <p:spPr>
          <a:solidFill>
            <a:srgbClr val="FFFFFF"/>
          </a:solidFill>
          <a:ln/>
        </p:spPr>
      </p:sp>
      <p:sp>
        <p:nvSpPr>
          <p:cNvPr id="56322" name="Rectangle 3"/>
          <p:cNvSpPr>
            <a:spLocks noGrp="1" noChangeArrowheads="1"/>
          </p:cNvSpPr>
          <p:nvPr>
            <p:ph type="body" idx="1"/>
          </p:nvPr>
        </p:nvSpPr>
        <p:spPr>
          <a:solidFill>
            <a:srgbClr val="FFFFFF"/>
          </a:solidFill>
          <a:ln>
            <a:solidFill>
              <a:srgbClr val="000000"/>
            </a:solidFill>
          </a:ln>
        </p:spPr>
        <p:txBody>
          <a:bodyPr/>
          <a:lstStyle/>
          <a:p>
            <a:pPr>
              <a:defRPr/>
            </a:pPr>
            <a:endParaRPr lang="en-US">
              <a:latin typeface="Arial" charset="0"/>
            </a:endParaRPr>
          </a:p>
        </p:txBody>
      </p:sp>
    </p:spTree>
    <p:extLst>
      <p:ext uri="{BB962C8B-B14F-4D97-AF65-F5344CB8AC3E}">
        <p14:creationId xmlns:p14="http://schemas.microsoft.com/office/powerpoint/2010/main" val="898662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A7DD4864-DB22-3943-9EFB-7708E9A966A2}" type="slidenum">
              <a:rPr lang="en-US" altLang="en-US" sz="1200"/>
              <a:pPr/>
              <a:t>18</a:t>
            </a:fld>
            <a:endParaRPr lang="en-US" altLang="en-US" sz="1200"/>
          </a:p>
        </p:txBody>
      </p:sp>
      <p:sp>
        <p:nvSpPr>
          <p:cNvPr id="493570"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93571"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564400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p:cNvSpPr>
          <p:nvPr>
            <p:ph type="sldImg"/>
          </p:nvPr>
        </p:nvSpPr>
        <p:spPr>
          <a:solidFill>
            <a:srgbClr val="FFFFFF"/>
          </a:solidFill>
          <a:ln/>
        </p:spPr>
      </p:sp>
      <p:sp>
        <p:nvSpPr>
          <p:cNvPr id="39938" name="Rectangle 3"/>
          <p:cNvSpPr>
            <a:spLocks noGrp="1" noChangeArrowheads="1"/>
          </p:cNvSpPr>
          <p:nvPr>
            <p:ph type="body" idx="1"/>
          </p:nvPr>
        </p:nvSpPr>
        <p:spPr>
          <a:solidFill>
            <a:srgbClr val="FFFFFF"/>
          </a:solidFill>
          <a:ln>
            <a:solidFill>
              <a:srgbClr val="000000"/>
            </a:solidFill>
          </a:ln>
        </p:spPr>
        <p:txBody>
          <a:bodyPr/>
          <a:lstStyle/>
          <a:p>
            <a:pPr>
              <a:defRPr/>
            </a:pPr>
            <a:endParaRPr lang="en-US">
              <a:latin typeface="Arial" charset="0"/>
            </a:endParaRPr>
          </a:p>
        </p:txBody>
      </p:sp>
    </p:spTree>
    <p:extLst>
      <p:ext uri="{BB962C8B-B14F-4D97-AF65-F5344CB8AC3E}">
        <p14:creationId xmlns:p14="http://schemas.microsoft.com/office/powerpoint/2010/main" val="438690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p:cNvSpPr>
          <p:nvPr>
            <p:ph type="sldImg"/>
          </p:nvPr>
        </p:nvSpPr>
        <p:spPr>
          <a:solidFill>
            <a:srgbClr val="FFFFFF"/>
          </a:solidFill>
          <a:ln/>
        </p:spPr>
      </p:sp>
      <p:sp>
        <p:nvSpPr>
          <p:cNvPr id="41986" name="Rectangle 3"/>
          <p:cNvSpPr>
            <a:spLocks noGrp="1" noChangeArrowheads="1"/>
          </p:cNvSpPr>
          <p:nvPr>
            <p:ph type="body" idx="1"/>
          </p:nvPr>
        </p:nvSpPr>
        <p:spPr>
          <a:solidFill>
            <a:srgbClr val="FFFFFF"/>
          </a:solidFill>
          <a:ln>
            <a:solidFill>
              <a:srgbClr val="000000"/>
            </a:solidFill>
          </a:ln>
        </p:spPr>
        <p:txBody>
          <a:bodyPr/>
          <a:lstStyle/>
          <a:p>
            <a:pPr>
              <a:defRPr/>
            </a:pPr>
            <a:endParaRPr lang="en-US">
              <a:latin typeface="Arial" charset="0"/>
            </a:endParaRPr>
          </a:p>
        </p:txBody>
      </p:sp>
    </p:spTree>
    <p:extLst>
      <p:ext uri="{BB962C8B-B14F-4D97-AF65-F5344CB8AC3E}">
        <p14:creationId xmlns:p14="http://schemas.microsoft.com/office/powerpoint/2010/main" val="766881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solidFill>
            <a:srgbClr val="FFFFFF"/>
          </a:solidFill>
          <a:ln/>
        </p:spPr>
      </p:sp>
      <p:sp>
        <p:nvSpPr>
          <p:cNvPr id="43010" name="Rectangle 3"/>
          <p:cNvSpPr>
            <a:spLocks noGrp="1" noChangeArrowheads="1"/>
          </p:cNvSpPr>
          <p:nvPr>
            <p:ph type="body" idx="1"/>
          </p:nvPr>
        </p:nvSpPr>
        <p:spPr>
          <a:solidFill>
            <a:srgbClr val="FFFFFF"/>
          </a:solidFill>
          <a:ln>
            <a:solidFill>
              <a:srgbClr val="000000"/>
            </a:solidFill>
          </a:ln>
        </p:spPr>
        <p:txBody>
          <a:bodyPr/>
          <a:lstStyle/>
          <a:p>
            <a:pPr>
              <a:defRPr/>
            </a:pPr>
            <a:endParaRPr lang="en-US">
              <a:latin typeface="Arial" charset="0"/>
            </a:endParaRPr>
          </a:p>
        </p:txBody>
      </p:sp>
    </p:spTree>
    <p:extLst>
      <p:ext uri="{BB962C8B-B14F-4D97-AF65-F5344CB8AC3E}">
        <p14:creationId xmlns:p14="http://schemas.microsoft.com/office/powerpoint/2010/main" val="1934189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C9D40DF6-830E-0049-A50F-1ADCABD589BF}" type="slidenum">
              <a:rPr lang="en-US" altLang="en-US" sz="1200"/>
              <a:pPr/>
              <a:t>25</a:t>
            </a:fld>
            <a:endParaRPr lang="en-US" altLang="en-US" sz="1200"/>
          </a:p>
        </p:txBody>
      </p:sp>
      <p:sp>
        <p:nvSpPr>
          <p:cNvPr id="5058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5058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468491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9398EBE1-AC77-4B40-AC68-E56C4C1A195F}" type="slidenum">
              <a:rPr lang="en-US" altLang="en-US" sz="1200"/>
              <a:pPr/>
              <a:t>26</a:t>
            </a:fld>
            <a:endParaRPr lang="en-US" altLang="en-US" sz="1200"/>
          </a:p>
        </p:txBody>
      </p:sp>
      <p:sp>
        <p:nvSpPr>
          <p:cNvPr id="364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4547"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2052283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0B50B39F-0C85-194E-B802-832EB9802F2B}" type="slidenum">
              <a:rPr lang="en-US" altLang="en-US" sz="1200"/>
              <a:pPr/>
              <a:t>2</a:t>
            </a:fld>
            <a:endParaRPr lang="en-US" altLang="en-US" sz="1200"/>
          </a:p>
        </p:txBody>
      </p:sp>
      <p:sp>
        <p:nvSpPr>
          <p:cNvPr id="29286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928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764753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071225E1-788F-4E49-B77F-6F7476D654A0}" type="slidenum">
              <a:rPr lang="en-US" altLang="en-US" sz="1200"/>
              <a:pPr/>
              <a:t>29</a:t>
            </a:fld>
            <a:endParaRPr lang="en-US" altLang="en-US" sz="1200"/>
          </a:p>
        </p:txBody>
      </p:sp>
      <p:sp>
        <p:nvSpPr>
          <p:cNvPr id="441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41347"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992652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00213568-F0A3-0E44-8E8F-714FDB8DE3D1}" type="slidenum">
              <a:rPr lang="en-US" altLang="en-US" sz="1200"/>
              <a:pPr/>
              <a:t>30</a:t>
            </a:fld>
            <a:endParaRPr lang="en-US" altLang="en-US" sz="1200"/>
          </a:p>
        </p:txBody>
      </p:sp>
      <p:sp>
        <p:nvSpPr>
          <p:cNvPr id="442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42371"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506470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1E303235-10DA-F141-8012-63CAD3A7D971}" type="slidenum">
              <a:rPr lang="en-US" altLang="en-US" sz="1200"/>
              <a:pPr/>
              <a:t>32</a:t>
            </a:fld>
            <a:endParaRPr lang="en-US" altLang="en-US" sz="1200"/>
          </a:p>
        </p:txBody>
      </p:sp>
      <p:sp>
        <p:nvSpPr>
          <p:cNvPr id="443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43395"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776067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6BDC4D5E-5993-1D40-9699-318C54694478}" type="slidenum">
              <a:rPr lang="en-US" altLang="en-US" sz="1200"/>
              <a:pPr/>
              <a:t>33</a:t>
            </a:fld>
            <a:endParaRPr lang="en-US" altLang="en-US" sz="1200"/>
          </a:p>
        </p:txBody>
      </p:sp>
      <p:sp>
        <p:nvSpPr>
          <p:cNvPr id="20377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037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347695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p:cNvSpPr>
          <p:nvPr>
            <p:ph type="sldImg"/>
          </p:nvPr>
        </p:nvSpPr>
        <p:spPr>
          <a:solidFill>
            <a:srgbClr val="FFFFFF"/>
          </a:solidFill>
          <a:ln/>
        </p:spPr>
      </p:sp>
      <p:sp>
        <p:nvSpPr>
          <p:cNvPr id="113666" name="Rectangle 3"/>
          <p:cNvSpPr>
            <a:spLocks noGrp="1" noChangeArrowheads="1"/>
          </p:cNvSpPr>
          <p:nvPr>
            <p:ph type="body" idx="1"/>
          </p:nvPr>
        </p:nvSpPr>
        <p:spPr>
          <a:solidFill>
            <a:srgbClr val="FFFFFF"/>
          </a:solidFill>
          <a:ln>
            <a:solidFill>
              <a:srgbClr val="000000"/>
            </a:solidFill>
          </a:ln>
        </p:spPr>
        <p:txBody>
          <a:bodyPr/>
          <a:lstStyle/>
          <a:p>
            <a:pPr>
              <a:defRPr/>
            </a:pPr>
            <a:endParaRPr lang="en-US">
              <a:latin typeface="Arial" charset="0"/>
            </a:endParaRPr>
          </a:p>
        </p:txBody>
      </p:sp>
    </p:spTree>
    <p:extLst>
      <p:ext uri="{BB962C8B-B14F-4D97-AF65-F5344CB8AC3E}">
        <p14:creationId xmlns:p14="http://schemas.microsoft.com/office/powerpoint/2010/main" val="410743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FEF7923F-6D4A-8849-A2FE-2A35B12110E5}" type="slidenum">
              <a:rPr lang="en-US" altLang="en-US" sz="1200"/>
              <a:pPr/>
              <a:t>35</a:t>
            </a:fld>
            <a:endParaRPr lang="en-US" altLang="en-US" sz="1200"/>
          </a:p>
        </p:txBody>
      </p:sp>
      <p:sp>
        <p:nvSpPr>
          <p:cNvPr id="20992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099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z="1800" smtClean="0">
              <a:cs typeface="+mn-cs"/>
            </a:endParaRPr>
          </a:p>
        </p:txBody>
      </p:sp>
    </p:spTree>
    <p:extLst>
      <p:ext uri="{BB962C8B-B14F-4D97-AF65-F5344CB8AC3E}">
        <p14:creationId xmlns:p14="http://schemas.microsoft.com/office/powerpoint/2010/main" val="1360790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32D2EDB5-C60C-534D-B019-0E5F1EF64E95}" type="slidenum">
              <a:rPr lang="en-US" altLang="en-US" sz="1200"/>
              <a:pPr/>
              <a:t>36</a:t>
            </a:fld>
            <a:endParaRPr lang="en-US" altLang="en-US" sz="1200"/>
          </a:p>
        </p:txBody>
      </p:sp>
      <p:sp>
        <p:nvSpPr>
          <p:cNvPr id="214018"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14019"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97563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F3241EFD-5FEC-C942-BFBF-6D592FD8E1E2}" type="slidenum">
              <a:rPr lang="en-US" altLang="en-US" sz="1200"/>
              <a:pPr/>
              <a:t>37</a:t>
            </a:fld>
            <a:endParaRPr lang="en-US" altLang="en-US" sz="1200"/>
          </a:p>
        </p:txBody>
      </p:sp>
      <p:sp>
        <p:nvSpPr>
          <p:cNvPr id="444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44419"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218276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BABFB259-4455-314C-BD5A-5C349015985C}" type="slidenum">
              <a:rPr lang="en-US" altLang="en-US" sz="1200"/>
              <a:pPr/>
              <a:t>38</a:t>
            </a:fld>
            <a:endParaRPr lang="en-US" altLang="en-US" sz="1200"/>
          </a:p>
        </p:txBody>
      </p:sp>
      <p:sp>
        <p:nvSpPr>
          <p:cNvPr id="445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45443"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462986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EC63B138-507C-B647-985C-A3D10866D406}" type="slidenum">
              <a:rPr lang="en-US" altLang="en-US" sz="1200"/>
              <a:pPr/>
              <a:t>39</a:t>
            </a:fld>
            <a:endParaRPr lang="en-US" altLang="en-US" sz="1200"/>
          </a:p>
        </p:txBody>
      </p:sp>
      <p:sp>
        <p:nvSpPr>
          <p:cNvPr id="446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46467"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868133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4B76BF86-3C7B-CA43-8276-DAEC2B6C0DC2}" type="slidenum">
              <a:rPr lang="en-US" altLang="en-US" sz="1200"/>
              <a:pPr/>
              <a:t>6</a:t>
            </a:fld>
            <a:endParaRPr lang="en-US" altLang="en-US" sz="1200"/>
          </a:p>
        </p:txBody>
      </p:sp>
      <p:sp>
        <p:nvSpPr>
          <p:cNvPr id="46899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689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529170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E9F162DB-648D-3E49-AC40-04987B6BF0FF}" type="slidenum">
              <a:rPr lang="en-US" altLang="en-US" sz="1200"/>
              <a:pPr/>
              <a:t>40</a:t>
            </a:fld>
            <a:endParaRPr lang="en-US" altLang="en-US" sz="1200"/>
          </a:p>
        </p:txBody>
      </p:sp>
      <p:sp>
        <p:nvSpPr>
          <p:cNvPr id="447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47491"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507538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6BF5E0BA-7439-6041-9CCF-42F9A629E601}" type="slidenum">
              <a:rPr lang="en-US" altLang="en-US" sz="1200"/>
              <a:pPr/>
              <a:t>43</a:t>
            </a:fld>
            <a:endParaRPr lang="en-US" altLang="en-US" sz="1200"/>
          </a:p>
        </p:txBody>
      </p:sp>
      <p:sp>
        <p:nvSpPr>
          <p:cNvPr id="398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8339"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179569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85136FAE-279B-3140-B005-C091FC86039F}" type="slidenum">
              <a:rPr lang="en-US" altLang="en-US" sz="1200"/>
              <a:pPr/>
              <a:t>44</a:t>
            </a:fld>
            <a:endParaRPr lang="en-US" altLang="en-US" sz="1200"/>
          </a:p>
        </p:txBody>
      </p:sp>
      <p:sp>
        <p:nvSpPr>
          <p:cNvPr id="398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8339"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599511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solidFill>
            <a:srgbClr val="FFFFFF"/>
          </a:solidFill>
          <a:ln/>
        </p:spPr>
      </p:sp>
      <p:sp>
        <p:nvSpPr>
          <p:cNvPr id="59394" name="Rectangle 3"/>
          <p:cNvSpPr>
            <a:spLocks noGrp="1" noChangeArrowheads="1"/>
          </p:cNvSpPr>
          <p:nvPr>
            <p:ph type="body" idx="1"/>
          </p:nvPr>
        </p:nvSpPr>
        <p:spPr>
          <a:solidFill>
            <a:srgbClr val="FFFFFF"/>
          </a:solidFill>
          <a:ln>
            <a:solidFill>
              <a:srgbClr val="000000"/>
            </a:solidFill>
          </a:ln>
        </p:spPr>
        <p:txBody>
          <a:bodyPr/>
          <a:lstStyle/>
          <a:p>
            <a:pPr>
              <a:defRPr/>
            </a:pPr>
            <a:endParaRPr lang="en-US">
              <a:latin typeface="Arial" charset="0"/>
            </a:endParaRPr>
          </a:p>
        </p:txBody>
      </p:sp>
    </p:spTree>
    <p:extLst>
      <p:ext uri="{BB962C8B-B14F-4D97-AF65-F5344CB8AC3E}">
        <p14:creationId xmlns:p14="http://schemas.microsoft.com/office/powerpoint/2010/main" val="790714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solidFill>
            <a:srgbClr val="FFFFFF"/>
          </a:solidFill>
          <a:ln/>
        </p:spPr>
      </p:sp>
      <p:sp>
        <p:nvSpPr>
          <p:cNvPr id="61442" name="Rectangle 3"/>
          <p:cNvSpPr>
            <a:spLocks noGrp="1" noChangeArrowheads="1"/>
          </p:cNvSpPr>
          <p:nvPr>
            <p:ph type="body" idx="1"/>
          </p:nvPr>
        </p:nvSpPr>
        <p:spPr>
          <a:solidFill>
            <a:srgbClr val="FFFFFF"/>
          </a:solidFill>
          <a:ln>
            <a:solidFill>
              <a:srgbClr val="000000"/>
            </a:solidFill>
          </a:ln>
        </p:spPr>
        <p:txBody>
          <a:bodyPr/>
          <a:lstStyle/>
          <a:p>
            <a:pPr>
              <a:defRPr/>
            </a:pPr>
            <a:endParaRPr lang="en-US">
              <a:latin typeface="Arial" charset="0"/>
            </a:endParaRPr>
          </a:p>
        </p:txBody>
      </p:sp>
    </p:spTree>
    <p:extLst>
      <p:ext uri="{BB962C8B-B14F-4D97-AF65-F5344CB8AC3E}">
        <p14:creationId xmlns:p14="http://schemas.microsoft.com/office/powerpoint/2010/main" val="9058442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Rot="1" noChangeAspect="1" noChangeArrowheads="1"/>
          </p:cNvSpPr>
          <p:nvPr>
            <p:ph type="sldImg"/>
          </p:nvPr>
        </p:nvSpPr>
        <p:spPr>
          <a:solidFill>
            <a:srgbClr val="FFFFFF"/>
          </a:solidFill>
          <a:ln/>
        </p:spPr>
      </p:sp>
      <p:sp>
        <p:nvSpPr>
          <p:cNvPr id="156674" name="Rectangle 3"/>
          <p:cNvSpPr>
            <a:spLocks noGrp="1" noChangeArrowheads="1"/>
          </p:cNvSpPr>
          <p:nvPr>
            <p:ph type="body" idx="1"/>
          </p:nvPr>
        </p:nvSpPr>
        <p:spPr>
          <a:solidFill>
            <a:srgbClr val="FFFFFF"/>
          </a:solidFill>
          <a:ln>
            <a:solidFill>
              <a:srgbClr val="000000"/>
            </a:solidFill>
          </a:ln>
        </p:spPr>
        <p:txBody>
          <a:bodyPr/>
          <a:lstStyle/>
          <a:p>
            <a:pPr>
              <a:defRPr/>
            </a:pPr>
            <a:endParaRPr lang="en-US">
              <a:latin typeface="Arial" charset="0"/>
            </a:endParaRPr>
          </a:p>
        </p:txBody>
      </p:sp>
    </p:spTree>
    <p:extLst>
      <p:ext uri="{BB962C8B-B14F-4D97-AF65-F5344CB8AC3E}">
        <p14:creationId xmlns:p14="http://schemas.microsoft.com/office/powerpoint/2010/main" val="10122151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p:cNvSpPr>
          <p:nvPr>
            <p:ph type="sldImg"/>
          </p:nvPr>
        </p:nvSpPr>
        <p:spPr>
          <a:solidFill>
            <a:srgbClr val="FFFFFF"/>
          </a:solidFill>
          <a:ln/>
        </p:spPr>
      </p:sp>
      <p:sp>
        <p:nvSpPr>
          <p:cNvPr id="90114" name="Rectangle 3"/>
          <p:cNvSpPr>
            <a:spLocks noGrp="1" noChangeArrowheads="1"/>
          </p:cNvSpPr>
          <p:nvPr>
            <p:ph type="body" idx="1"/>
          </p:nvPr>
        </p:nvSpPr>
        <p:spPr>
          <a:solidFill>
            <a:srgbClr val="FFFFFF"/>
          </a:solidFill>
          <a:ln>
            <a:solidFill>
              <a:srgbClr val="000000"/>
            </a:solidFill>
          </a:ln>
        </p:spPr>
        <p:txBody>
          <a:bodyPr/>
          <a:lstStyle/>
          <a:p>
            <a:pPr>
              <a:defRPr/>
            </a:pPr>
            <a:endParaRPr lang="en-US">
              <a:latin typeface="Arial" charset="0"/>
            </a:endParaRPr>
          </a:p>
        </p:txBody>
      </p:sp>
    </p:spTree>
    <p:extLst>
      <p:ext uri="{BB962C8B-B14F-4D97-AF65-F5344CB8AC3E}">
        <p14:creationId xmlns:p14="http://schemas.microsoft.com/office/powerpoint/2010/main" val="20820581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p:cNvSpPr>
          <p:nvPr>
            <p:ph type="sldImg"/>
          </p:nvPr>
        </p:nvSpPr>
        <p:spPr>
          <a:solidFill>
            <a:srgbClr val="FFFFFF"/>
          </a:solidFill>
          <a:ln/>
        </p:spPr>
      </p:sp>
      <p:sp>
        <p:nvSpPr>
          <p:cNvPr id="92162" name="Rectangle 3"/>
          <p:cNvSpPr>
            <a:spLocks noGrp="1" noChangeArrowheads="1"/>
          </p:cNvSpPr>
          <p:nvPr>
            <p:ph type="body" idx="1"/>
          </p:nvPr>
        </p:nvSpPr>
        <p:spPr>
          <a:solidFill>
            <a:srgbClr val="FFFFFF"/>
          </a:solidFill>
          <a:ln>
            <a:solidFill>
              <a:srgbClr val="000000"/>
            </a:solidFill>
          </a:ln>
        </p:spPr>
        <p:txBody>
          <a:bodyPr/>
          <a:lstStyle/>
          <a:p>
            <a:pPr>
              <a:defRPr/>
            </a:pPr>
            <a:endParaRPr lang="en-US">
              <a:latin typeface="Arial" charset="0"/>
            </a:endParaRPr>
          </a:p>
        </p:txBody>
      </p:sp>
    </p:spTree>
    <p:extLst>
      <p:ext uri="{BB962C8B-B14F-4D97-AF65-F5344CB8AC3E}">
        <p14:creationId xmlns:p14="http://schemas.microsoft.com/office/powerpoint/2010/main" val="20530013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p:cNvSpPr>
          <p:nvPr>
            <p:ph type="sldImg"/>
          </p:nvPr>
        </p:nvSpPr>
        <p:spPr>
          <a:solidFill>
            <a:srgbClr val="FFFFFF"/>
          </a:solidFill>
          <a:ln/>
        </p:spPr>
      </p:sp>
      <p:sp>
        <p:nvSpPr>
          <p:cNvPr id="94210" name="Rectangle 3"/>
          <p:cNvSpPr>
            <a:spLocks noGrp="1" noChangeArrowheads="1"/>
          </p:cNvSpPr>
          <p:nvPr>
            <p:ph type="body" idx="1"/>
          </p:nvPr>
        </p:nvSpPr>
        <p:spPr>
          <a:solidFill>
            <a:srgbClr val="FFFFFF"/>
          </a:solidFill>
          <a:ln>
            <a:solidFill>
              <a:srgbClr val="000000"/>
            </a:solidFill>
          </a:ln>
        </p:spPr>
        <p:txBody>
          <a:bodyPr/>
          <a:lstStyle/>
          <a:p>
            <a:pPr>
              <a:defRPr/>
            </a:pPr>
            <a:endParaRPr lang="en-US">
              <a:latin typeface="Arial" charset="0"/>
            </a:endParaRPr>
          </a:p>
        </p:txBody>
      </p:sp>
    </p:spTree>
    <p:extLst>
      <p:ext uri="{BB962C8B-B14F-4D97-AF65-F5344CB8AC3E}">
        <p14:creationId xmlns:p14="http://schemas.microsoft.com/office/powerpoint/2010/main" val="11734793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ChangeArrowheads="1"/>
          </p:cNvSpPr>
          <p:nvPr>
            <p:ph type="sldImg"/>
          </p:nvPr>
        </p:nvSpPr>
        <p:spPr>
          <a:solidFill>
            <a:srgbClr val="FFFFFF"/>
          </a:solidFill>
          <a:ln/>
        </p:spPr>
      </p:sp>
      <p:sp>
        <p:nvSpPr>
          <p:cNvPr id="96258" name="Rectangle 3"/>
          <p:cNvSpPr>
            <a:spLocks noGrp="1" noChangeArrowheads="1"/>
          </p:cNvSpPr>
          <p:nvPr>
            <p:ph type="body" idx="1"/>
          </p:nvPr>
        </p:nvSpPr>
        <p:spPr>
          <a:solidFill>
            <a:srgbClr val="FFFFFF"/>
          </a:solidFill>
          <a:ln>
            <a:solidFill>
              <a:srgbClr val="000000"/>
            </a:solidFill>
          </a:ln>
        </p:spPr>
        <p:txBody>
          <a:bodyPr/>
          <a:lstStyle/>
          <a:p>
            <a:pPr>
              <a:defRPr/>
            </a:pPr>
            <a:endParaRPr lang="en-US">
              <a:latin typeface="Arial" charset="0"/>
            </a:endParaRPr>
          </a:p>
        </p:txBody>
      </p:sp>
    </p:spTree>
    <p:extLst>
      <p:ext uri="{BB962C8B-B14F-4D97-AF65-F5344CB8AC3E}">
        <p14:creationId xmlns:p14="http://schemas.microsoft.com/office/powerpoint/2010/main" val="176982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AABB7951-4386-EF4B-9B99-1359D6344EC9}" type="slidenum">
              <a:rPr lang="en-US" altLang="en-US" sz="1200"/>
              <a:pPr/>
              <a:t>7</a:t>
            </a:fld>
            <a:endParaRPr lang="en-US" altLang="en-US" sz="1200"/>
          </a:p>
        </p:txBody>
      </p:sp>
      <p:sp>
        <p:nvSpPr>
          <p:cNvPr id="47104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7104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0304918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6EE0E28C-9251-414B-BBCC-7AB6A370DB94}" type="slidenum">
              <a:rPr lang="en-US" altLang="en-US" sz="1200"/>
              <a:pPr/>
              <a:t>67</a:t>
            </a:fld>
            <a:endParaRPr lang="en-US" altLang="en-US" sz="1200"/>
          </a:p>
        </p:txBody>
      </p:sp>
      <p:sp>
        <p:nvSpPr>
          <p:cNvPr id="409602"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09603"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z="1800">
                <a:ea typeface="ＭＳ Ｐゴシック" charset="-128"/>
              </a:rPr>
              <a:t>I wish to state from the outset that I believe analytic theories, like analytic histories, are subjectively co-constructed./   So what follows stems from my subjectivity, that of a gay psychoanalyst working within an analytic perspective that sees the therapist primarily as an advocate for the patient, rather than for the patient</a:t>
            </a:r>
            <a:r>
              <a:rPr lang="ja-JP" altLang="en-US" sz="1800">
                <a:latin typeface="Arial" charset="0"/>
                <a:ea typeface="ＭＳ Ｐゴシック" charset="-128"/>
              </a:rPr>
              <a:t>’</a:t>
            </a:r>
            <a:r>
              <a:rPr lang="en-US" altLang="ja-JP" sz="1800">
                <a:ea typeface="ＭＳ Ｐゴシック" charset="-128"/>
              </a:rPr>
              <a:t>s social milieu./ </a:t>
            </a:r>
          </a:p>
          <a:p>
            <a:pPr eaLnBrk="1" hangingPunct="1"/>
            <a:endParaRPr lang="en-US" altLang="en-US" sz="600">
              <a:ea typeface="ＭＳ Ｐゴシック" charset="-128"/>
            </a:endParaRPr>
          </a:p>
          <a:p>
            <a:pPr eaLnBrk="1" hangingPunct="1"/>
            <a:r>
              <a:rPr lang="en-US" altLang="en-US" sz="1800">
                <a:ea typeface="ＭＳ Ｐゴシック" charset="-128"/>
              </a:rPr>
              <a:t>Other psychoanalytic values that inform my treatment approach include Winnicott</a:t>
            </a:r>
            <a:r>
              <a:rPr lang="ja-JP" altLang="en-US" sz="1800">
                <a:latin typeface="Arial" charset="0"/>
                <a:ea typeface="ＭＳ Ｐゴシック" charset="-128"/>
              </a:rPr>
              <a:t>’</a:t>
            </a:r>
            <a:r>
              <a:rPr lang="en-US" altLang="ja-JP" sz="1800">
                <a:ea typeface="ＭＳ Ｐゴシック" charset="-128"/>
              </a:rPr>
              <a:t>s concept of the holding environment and Bion</a:t>
            </a:r>
            <a:r>
              <a:rPr lang="ja-JP" altLang="en-US" sz="1800">
                <a:latin typeface="Arial" charset="0"/>
                <a:ea typeface="ＭＳ Ｐゴシック" charset="-128"/>
              </a:rPr>
              <a:t>’</a:t>
            </a:r>
            <a:r>
              <a:rPr lang="en-US" altLang="ja-JP" sz="1800">
                <a:ea typeface="ＭＳ Ｐゴシック" charset="-128"/>
              </a:rPr>
              <a:t>s notion of containment./  Both therapeutic attitudes create a setting in which patients feels safe, respected, and accepted./  In addition, Sullivan</a:t>
            </a:r>
            <a:r>
              <a:rPr lang="ja-JP" altLang="en-US" sz="1800">
                <a:latin typeface="Arial" charset="0"/>
                <a:ea typeface="ＭＳ Ｐゴシック" charset="-128"/>
              </a:rPr>
              <a:t>’</a:t>
            </a:r>
            <a:r>
              <a:rPr lang="en-US" altLang="ja-JP" sz="1800">
                <a:ea typeface="ＭＳ Ｐゴシック" charset="-128"/>
              </a:rPr>
              <a:t>s detailed inquiry shows patients the value of curiosity./.  </a:t>
            </a:r>
            <a:endParaRPr lang="en-US" altLang="en-US" sz="1800">
              <a:ea typeface="ＭＳ Ｐゴシック" charset="-128"/>
            </a:endParaRPr>
          </a:p>
        </p:txBody>
      </p:sp>
    </p:spTree>
    <p:extLst>
      <p:ext uri="{BB962C8B-B14F-4D97-AF65-F5344CB8AC3E}">
        <p14:creationId xmlns:p14="http://schemas.microsoft.com/office/powerpoint/2010/main" val="2839928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A2DF9E89-3F80-5B46-87D3-562D1B46ED16}" type="slidenum">
              <a:rPr lang="en-US" altLang="en-US" sz="1200"/>
              <a:pPr/>
              <a:t>95</a:t>
            </a:fld>
            <a:endParaRPr lang="en-US" altLang="en-US" sz="1200"/>
          </a:p>
        </p:txBody>
      </p:sp>
      <p:sp>
        <p:nvSpPr>
          <p:cNvPr id="507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7907"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3592839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3A1E18A2-7087-7A41-ACDB-1D0E3C2DF99E}" type="slidenum">
              <a:rPr lang="en-US" altLang="en-US" sz="1200"/>
              <a:pPr/>
              <a:t>96</a:t>
            </a:fld>
            <a:endParaRPr lang="en-US" altLang="en-US" sz="1200"/>
          </a:p>
        </p:txBody>
      </p:sp>
      <p:sp>
        <p:nvSpPr>
          <p:cNvPr id="28979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897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554562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33AC7933-DE85-5146-9CC2-74170D366F3C}" type="slidenum">
              <a:rPr lang="en-US" altLang="en-US" sz="1200"/>
              <a:pPr/>
              <a:t>8</a:t>
            </a:fld>
            <a:endParaRPr lang="en-US" altLang="en-US" sz="1200"/>
          </a:p>
        </p:txBody>
      </p:sp>
      <p:sp>
        <p:nvSpPr>
          <p:cNvPr id="47309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7309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20204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581D0EBD-F268-F94F-8E2D-927B8CE9D830}" type="slidenum">
              <a:rPr lang="en-US" altLang="en-US" sz="1200"/>
              <a:pPr/>
              <a:t>9</a:t>
            </a:fld>
            <a:endParaRPr lang="en-US" altLang="en-US" sz="1200"/>
          </a:p>
        </p:txBody>
      </p:sp>
      <p:sp>
        <p:nvSpPr>
          <p:cNvPr id="47513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7513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266228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488E8EE6-5DC3-7149-873C-7C237397F761}" type="slidenum">
              <a:rPr lang="en-US" altLang="en-US" sz="1200"/>
              <a:pPr/>
              <a:t>10</a:t>
            </a:fld>
            <a:endParaRPr lang="en-US" altLang="en-US" sz="1200"/>
          </a:p>
        </p:txBody>
      </p:sp>
      <p:sp>
        <p:nvSpPr>
          <p:cNvPr id="48128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8128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295324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F9AD0046-3D18-7943-9DF3-FD300C6DDCC0}" type="slidenum">
              <a:rPr lang="en-US" altLang="en-US" sz="1200"/>
              <a:pPr/>
              <a:t>11</a:t>
            </a:fld>
            <a:endParaRPr lang="en-US" altLang="en-US" sz="1200"/>
          </a:p>
        </p:txBody>
      </p:sp>
      <p:sp>
        <p:nvSpPr>
          <p:cNvPr id="4833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833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471528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C6A248F1-E62B-C54E-AFF2-B54CBCC1A3F3}" type="slidenum">
              <a:rPr lang="en-US" altLang="en-US" sz="1200"/>
              <a:pPr/>
              <a:t>12</a:t>
            </a:fld>
            <a:endParaRPr lang="en-US" altLang="en-US" sz="1200"/>
          </a:p>
        </p:txBody>
      </p:sp>
      <p:sp>
        <p:nvSpPr>
          <p:cNvPr id="48537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853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554845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293100" y="5803900"/>
            <a:ext cx="366713"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4400" smtClean="0">
                <a:solidFill>
                  <a:schemeClr val="accent1"/>
                </a:solidFill>
                <a:latin typeface="Wingdings" charset="0"/>
              </a:rPr>
              <a:t>S</a:t>
            </a:r>
          </a:p>
        </p:txBody>
      </p:sp>
      <p:sp>
        <p:nvSpPr>
          <p:cNvPr id="2" name="Title 1"/>
          <p:cNvSpPr>
            <a:spLocks noGrp="1"/>
          </p:cNvSpPr>
          <p:nvPr>
            <p:ph type="ctrTitle"/>
          </p:nvPr>
        </p:nvSpPr>
        <p:spPr>
          <a:xfrm>
            <a:off x="457199" y="1295400"/>
            <a:ext cx="8228013" cy="1927225"/>
          </a:xfrm>
        </p:spPr>
        <p:txBody>
          <a:bodyPr tIns="0" bIns="0" anchor="b"/>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F9C178B-8D77-1B44-A6D1-75717C58A9AB}" type="slidenum">
              <a:rPr lang="en-US" altLang="en-US"/>
              <a:pPr/>
              <a:t>‹#›</a:t>
            </a:fld>
            <a:endParaRPr lang="en-US" altLang="en-US"/>
          </a:p>
        </p:txBody>
      </p:sp>
    </p:spTree>
    <p:extLst>
      <p:ext uri="{BB962C8B-B14F-4D97-AF65-F5344CB8AC3E}">
        <p14:creationId xmlns:p14="http://schemas.microsoft.com/office/powerpoint/2010/main" val="139968813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D2D466AB-565A-9D4C-8182-4F8042317E3D}" type="slidenum">
              <a:rPr lang="en-US" altLang="en-US"/>
              <a:pPr/>
              <a:t>‹#›</a:t>
            </a:fld>
            <a:endParaRPr lang="en-US" altLang="en-US"/>
          </a:p>
        </p:txBody>
      </p:sp>
    </p:spTree>
    <p:extLst>
      <p:ext uri="{BB962C8B-B14F-4D97-AF65-F5344CB8AC3E}">
        <p14:creationId xmlns:p14="http://schemas.microsoft.com/office/powerpoint/2010/main" val="152566801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F9EDE7D4-BE0F-CF46-A7AA-4FADC56658D5}" type="slidenum">
              <a:rPr lang="en-US" altLang="en-US"/>
              <a:pPr/>
              <a:t>‹#›</a:t>
            </a:fld>
            <a:endParaRPr lang="en-US" altLang="en-US"/>
          </a:p>
        </p:txBody>
      </p:sp>
    </p:spTree>
    <p:extLst>
      <p:ext uri="{BB962C8B-B14F-4D97-AF65-F5344CB8AC3E}">
        <p14:creationId xmlns:p14="http://schemas.microsoft.com/office/powerpoint/2010/main" val="947498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rtlCol="0">
            <a:normAutofit/>
          </a:bodyPr>
          <a:lstStyle>
            <a:lvl1pPr marL="0" indent="0">
              <a:buNone/>
              <a:defRPr>
                <a:solidFill>
                  <a:schemeClr val="bg1"/>
                </a:solidFill>
              </a:defRPr>
            </a:lvl1pPr>
          </a:lstStyle>
          <a:p>
            <a:pPr lvl="0"/>
            <a:r>
              <a:rPr lang="en-US" noProof="0" smtClean="0"/>
              <a:t>Drag picture to placeholder or click icon to add</a:t>
            </a:r>
            <a:endParaRPr noProof="0"/>
          </a:p>
        </p:txBody>
      </p:sp>
      <p:sp>
        <p:nvSpPr>
          <p:cNvPr id="5" name="Date Placeholder 4"/>
          <p:cNvSpPr>
            <a:spLocks noGrp="1"/>
          </p:cNvSpPr>
          <p:nvPr>
            <p:ph type="dt" sz="half" idx="14"/>
          </p:nvPr>
        </p:nvSpPr>
        <p:spPr/>
        <p:txBody>
          <a:bodyPr/>
          <a:lstStyle>
            <a:lvl1pPr>
              <a:defRPr>
                <a:solidFill>
                  <a:schemeClr val="bg1"/>
                </a:solidFill>
              </a:defRPr>
            </a:lvl1pPr>
          </a:lstStyle>
          <a:p>
            <a:pPr>
              <a:defRPr/>
            </a:pPr>
            <a:endParaRPr lang="en-US"/>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p:txBody>
          <a:bodyPr/>
          <a:lstStyle>
            <a:lvl1pPr>
              <a:defRPr/>
            </a:lvl1pPr>
          </a:lstStyle>
          <a:p>
            <a:fld id="{3FFE7AE1-000E-F94A-9DC2-F7D91A52E93F}" type="slidenum">
              <a:rPr lang="en-US" altLang="en-US"/>
              <a:pPr/>
              <a:t>‹#›</a:t>
            </a:fld>
            <a:endParaRPr lang="en-US" altLang="en-US"/>
          </a:p>
        </p:txBody>
      </p:sp>
    </p:spTree>
    <p:extLst>
      <p:ext uri="{BB962C8B-B14F-4D97-AF65-F5344CB8AC3E}">
        <p14:creationId xmlns:p14="http://schemas.microsoft.com/office/powerpoint/2010/main" val="1022601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rtlCol="0">
            <a:normAutofit/>
          </a:bodyPr>
          <a:lstStyle>
            <a:lvl1pPr marL="0" indent="0">
              <a:buNone/>
              <a:defRPr>
                <a:solidFill>
                  <a:schemeClr val="bg1"/>
                </a:solidFill>
              </a:defRPr>
            </a:lvl1pPr>
          </a:lstStyle>
          <a:p>
            <a:pPr lvl="0"/>
            <a:r>
              <a:rPr lang="en-US" noProof="0" smtClean="0"/>
              <a:t>Drag picture to placeholder or click icon to add</a:t>
            </a:r>
            <a:endParaRPr noProof="0"/>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rtlCol="0">
            <a:normAutofit/>
          </a:bodyPr>
          <a:lstStyle>
            <a:lvl1pPr marL="0" indent="0">
              <a:buNone/>
              <a:defRPr sz="1400">
                <a:solidFill>
                  <a:schemeClr val="bg1"/>
                </a:solidFill>
              </a:defRPr>
            </a:lvl1pPr>
          </a:lstStyle>
          <a:p>
            <a:pPr lvl="0"/>
            <a:r>
              <a:rPr lang="en-US" noProof="0" smtClean="0"/>
              <a:t>Drag picture to placeholder or click icon to add</a:t>
            </a:r>
            <a:endParaRPr noProof="0"/>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rtlCol="0">
            <a:normAutofit/>
          </a:bodyPr>
          <a:lstStyle>
            <a:lvl1pPr marL="0" indent="0">
              <a:buNone/>
              <a:defRPr sz="1800">
                <a:solidFill>
                  <a:schemeClr val="bg1"/>
                </a:solidFill>
              </a:defRPr>
            </a:lvl1pPr>
          </a:lstStyle>
          <a:p>
            <a:pPr lvl="0"/>
            <a:r>
              <a:rPr lang="en-US" noProof="0" smtClean="0"/>
              <a:t>Drag picture to placeholder or click icon to add</a:t>
            </a:r>
            <a:endParaRPr noProof="0"/>
          </a:p>
        </p:txBody>
      </p:sp>
      <p:sp>
        <p:nvSpPr>
          <p:cNvPr id="7" name="Date Placeholder 4"/>
          <p:cNvSpPr>
            <a:spLocks noGrp="1"/>
          </p:cNvSpPr>
          <p:nvPr>
            <p:ph type="dt" sz="half" idx="16"/>
          </p:nvPr>
        </p:nvSpPr>
        <p:spPr/>
        <p:txBody>
          <a:bodyPr/>
          <a:lstStyle>
            <a:lvl1pPr>
              <a:defRPr>
                <a:solidFill>
                  <a:schemeClr val="bg1"/>
                </a:solidFill>
              </a:defRPr>
            </a:lvl1pPr>
          </a:lstStyle>
          <a:p>
            <a:pPr>
              <a:defRPr/>
            </a:pPr>
            <a:endParaRPr lang="en-US"/>
          </a:p>
        </p:txBody>
      </p:sp>
      <p:sp>
        <p:nvSpPr>
          <p:cNvPr id="11" name="Footer Placeholder 5"/>
          <p:cNvSpPr>
            <a:spLocks noGrp="1"/>
          </p:cNvSpPr>
          <p:nvPr>
            <p:ph type="ftr" sz="quarter" idx="17"/>
          </p:nvPr>
        </p:nvSpPr>
        <p:spPr/>
        <p:txBody>
          <a:bodyPr/>
          <a:lstStyle>
            <a:lvl1pPr>
              <a:defRPr/>
            </a:lvl1pPr>
          </a:lstStyle>
          <a:p>
            <a:pPr>
              <a:defRPr/>
            </a:pPr>
            <a:endParaRPr lang="en-US"/>
          </a:p>
        </p:txBody>
      </p:sp>
      <p:sp>
        <p:nvSpPr>
          <p:cNvPr id="12" name="Slide Number Placeholder 6"/>
          <p:cNvSpPr>
            <a:spLocks noGrp="1"/>
          </p:cNvSpPr>
          <p:nvPr>
            <p:ph type="sldNum" sz="quarter" idx="18"/>
          </p:nvPr>
        </p:nvSpPr>
        <p:spPr/>
        <p:txBody>
          <a:bodyPr/>
          <a:lstStyle>
            <a:lvl1pPr>
              <a:defRPr/>
            </a:lvl1pPr>
          </a:lstStyle>
          <a:p>
            <a:fld id="{6F0632E2-9E67-A34E-A880-16C540B17C68}" type="slidenum">
              <a:rPr lang="en-US" altLang="en-US"/>
              <a:pPr/>
              <a:t>‹#›</a:t>
            </a:fld>
            <a:endParaRPr lang="en-US" altLang="en-US"/>
          </a:p>
        </p:txBody>
      </p:sp>
    </p:spTree>
    <p:extLst>
      <p:ext uri="{BB962C8B-B14F-4D97-AF65-F5344CB8AC3E}">
        <p14:creationId xmlns:p14="http://schemas.microsoft.com/office/powerpoint/2010/main" val="555565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0D8AC7E-6B73-B24A-B06E-C068CF0964E6}" type="slidenum">
              <a:rPr lang="en-US" altLang="en-US"/>
              <a:pPr/>
              <a:t>‹#›</a:t>
            </a:fld>
            <a:endParaRPr lang="en-US" altLang="en-US"/>
          </a:p>
        </p:txBody>
      </p:sp>
    </p:spTree>
    <p:extLst>
      <p:ext uri="{BB962C8B-B14F-4D97-AF65-F5344CB8AC3E}">
        <p14:creationId xmlns:p14="http://schemas.microsoft.com/office/powerpoint/2010/main" val="2009699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1424904-70B0-9543-901D-171B28E3103C}" type="slidenum">
              <a:rPr lang="en-US" altLang="en-US"/>
              <a:pPr/>
              <a:t>‹#›</a:t>
            </a:fld>
            <a:endParaRPr lang="en-US" altLang="en-US"/>
          </a:p>
        </p:txBody>
      </p:sp>
    </p:spTree>
    <p:extLst>
      <p:ext uri="{BB962C8B-B14F-4D97-AF65-F5344CB8AC3E}">
        <p14:creationId xmlns:p14="http://schemas.microsoft.com/office/powerpoint/2010/main" val="124309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4"/>
          <p:cNvSpPr>
            <a:spLocks noGrp="1"/>
          </p:cNvSpPr>
          <p:nvPr>
            <p:ph type="sldNum" sz="quarter" idx="12"/>
          </p:nvPr>
        </p:nvSpPr>
        <p:spPr/>
        <p:txBody>
          <a:bodyPr/>
          <a:lstStyle>
            <a:lvl1pPr>
              <a:defRPr/>
            </a:lvl1pPr>
          </a:lstStyle>
          <a:p>
            <a:fld id="{70181BCB-AE5F-5B42-AF7C-8710CE04E4FE}" type="slidenum">
              <a:rPr lang="en-US" altLang="en-US"/>
              <a:pPr/>
              <a:t>‹#›</a:t>
            </a:fld>
            <a:endParaRPr lang="en-US" altLang="en-US"/>
          </a:p>
        </p:txBody>
      </p:sp>
    </p:spTree>
    <p:extLst>
      <p:ext uri="{BB962C8B-B14F-4D97-AF65-F5344CB8AC3E}">
        <p14:creationId xmlns:p14="http://schemas.microsoft.com/office/powerpoint/2010/main" val="192376259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66738" y="304800"/>
            <a:ext cx="8008937"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p:txBody>
          <a:bodyPr/>
          <a:lstStyle>
            <a:lvl1pPr>
              <a:defRPr/>
            </a:lvl1pPr>
          </a:lstStyle>
          <a:p>
            <a:pPr>
              <a:defRPr/>
            </a:pPr>
            <a:endParaRPr lang="en-US"/>
          </a:p>
        </p:txBody>
      </p:sp>
      <p:sp>
        <p:nvSpPr>
          <p:cNvPr id="4" name="Rectangle 3"/>
          <p:cNvSpPr>
            <a:spLocks noGrp="1" noChangeArrowheads="1"/>
          </p:cNvSpPr>
          <p:nvPr>
            <p:ph type="ftr" sz="quarter" idx="11"/>
          </p:nvPr>
        </p:nvSpPr>
        <p:spPr/>
        <p:txBody>
          <a:bodyPr/>
          <a:lstStyle>
            <a:lvl1pPr>
              <a:defRPr/>
            </a:lvl1pPr>
          </a:lstStyle>
          <a:p>
            <a:pPr>
              <a:defRPr/>
            </a:pPr>
            <a:endParaRPr lang="en-US"/>
          </a:p>
        </p:txBody>
      </p:sp>
      <p:sp>
        <p:nvSpPr>
          <p:cNvPr id="5" name="Rectangle 4"/>
          <p:cNvSpPr>
            <a:spLocks noGrp="1" noChangeArrowheads="1"/>
          </p:cNvSpPr>
          <p:nvPr>
            <p:ph type="sldNum" sz="quarter" idx="12"/>
          </p:nvPr>
        </p:nvSpPr>
        <p:spPr/>
        <p:txBody>
          <a:bodyPr/>
          <a:lstStyle>
            <a:lvl1pPr>
              <a:defRPr/>
            </a:lvl1pPr>
          </a:lstStyle>
          <a:p>
            <a:fld id="{7C6903EF-C18F-2B43-B989-6A4EE962A929}" type="slidenum">
              <a:rPr lang="en-US" altLang="en-US"/>
              <a:pPr/>
              <a:t>‹#›</a:t>
            </a:fld>
            <a:endParaRPr lang="en-US" altLang="en-US"/>
          </a:p>
        </p:txBody>
      </p:sp>
    </p:spTree>
    <p:extLst>
      <p:ext uri="{BB962C8B-B14F-4D97-AF65-F5344CB8AC3E}">
        <p14:creationId xmlns:p14="http://schemas.microsoft.com/office/powerpoint/2010/main" val="16406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45B1676-FF2D-D047-BCE5-9F550B9DB1F6}" type="slidenum">
              <a:rPr lang="en-US" altLang="en-US"/>
              <a:pPr/>
              <a:t>‹#›</a:t>
            </a:fld>
            <a:endParaRPr lang="en-US" altLang="en-US"/>
          </a:p>
        </p:txBody>
      </p:sp>
    </p:spTree>
    <p:extLst>
      <p:ext uri="{BB962C8B-B14F-4D97-AF65-F5344CB8AC3E}">
        <p14:creationId xmlns:p14="http://schemas.microsoft.com/office/powerpoint/2010/main" val="46079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293100" y="5803900"/>
            <a:ext cx="366713"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4400" smtClean="0">
                <a:solidFill>
                  <a:schemeClr val="accent1"/>
                </a:solidFill>
                <a:latin typeface="Wingdings" charset="0"/>
              </a:rPr>
              <a:t>S</a:t>
            </a:r>
          </a:p>
        </p:txBody>
      </p:sp>
      <p:sp>
        <p:nvSpPr>
          <p:cNvPr id="2" name="Title 1"/>
          <p:cNvSpPr>
            <a:spLocks noGrp="1"/>
          </p:cNvSpPr>
          <p:nvPr>
            <p:ph type="title"/>
          </p:nvPr>
        </p:nvSpPr>
        <p:spPr>
          <a:xfrm>
            <a:off x="457200" y="2236694"/>
            <a:ext cx="6400800" cy="1362075"/>
          </a:xfrm>
        </p:spPr>
        <p:txBody>
          <a:bodyPr anchor="b"/>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solidFill>
                  <a:schemeClr val="bg1"/>
                </a:solidFill>
              </a:defRPr>
            </a:lvl1pPr>
          </a:lstStyle>
          <a:p>
            <a:pPr>
              <a:defRPr/>
            </a:pPr>
            <a:endParaRPr lang="en-US"/>
          </a:p>
        </p:txBody>
      </p:sp>
      <p:sp>
        <p:nvSpPr>
          <p:cNvPr id="6" name="Footer Placeholder 4"/>
          <p:cNvSpPr>
            <a:spLocks noGrp="1"/>
          </p:cNvSpPr>
          <p:nvPr>
            <p:ph type="ftr" sz="quarter" idx="11"/>
          </p:nvPr>
        </p:nvSpPr>
        <p:spPr>
          <a:xfrm>
            <a:off x="7239000" y="6356350"/>
            <a:ext cx="1446213"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bg1"/>
                </a:solidFill>
              </a:defRPr>
            </a:lvl1pPr>
          </a:lstStyle>
          <a:p>
            <a:fld id="{D957C42F-2C29-AC4A-A7A8-54B4EFBAB841}" type="slidenum">
              <a:rPr lang="en-US" altLang="en-US"/>
              <a:pPr/>
              <a:t>‹#›</a:t>
            </a:fld>
            <a:endParaRPr lang="en-US" altLang="en-US"/>
          </a:p>
        </p:txBody>
      </p:sp>
    </p:spTree>
    <p:extLst>
      <p:ext uri="{BB962C8B-B14F-4D97-AF65-F5344CB8AC3E}">
        <p14:creationId xmlns:p14="http://schemas.microsoft.com/office/powerpoint/2010/main" val="1022531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8FC4235-227C-A14B-8E63-D1E7958A9B57}" type="slidenum">
              <a:rPr lang="en-US" altLang="en-US"/>
              <a:pPr/>
              <a:t>‹#›</a:t>
            </a:fld>
            <a:endParaRPr lang="en-US" altLang="en-US"/>
          </a:p>
        </p:txBody>
      </p:sp>
    </p:spTree>
    <p:extLst>
      <p:ext uri="{BB962C8B-B14F-4D97-AF65-F5344CB8AC3E}">
        <p14:creationId xmlns:p14="http://schemas.microsoft.com/office/powerpoint/2010/main" val="705163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CE21619-219E-4B45-91BD-6D9521464436}" type="slidenum">
              <a:rPr lang="en-US" altLang="en-US"/>
              <a:pPr/>
              <a:t>‹#›</a:t>
            </a:fld>
            <a:endParaRPr lang="en-US" altLang="en-US"/>
          </a:p>
        </p:txBody>
      </p:sp>
    </p:spTree>
    <p:extLst>
      <p:ext uri="{BB962C8B-B14F-4D97-AF65-F5344CB8AC3E}">
        <p14:creationId xmlns:p14="http://schemas.microsoft.com/office/powerpoint/2010/main" val="1865474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5E4D2BB2-9365-564A-A1E6-0929B56AE0E1}" type="slidenum">
              <a:rPr lang="en-US" altLang="en-US"/>
              <a:pPr/>
              <a:t>‹#›</a:t>
            </a:fld>
            <a:endParaRPr lang="en-US" altLang="en-US"/>
          </a:p>
        </p:txBody>
      </p:sp>
    </p:spTree>
    <p:extLst>
      <p:ext uri="{BB962C8B-B14F-4D97-AF65-F5344CB8AC3E}">
        <p14:creationId xmlns:p14="http://schemas.microsoft.com/office/powerpoint/2010/main" val="1914932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5"/>
          </p:nvPr>
        </p:nvSpPr>
        <p:spPr/>
        <p:txBody>
          <a:bodyPr/>
          <a:lstStyle>
            <a:lvl1pPr>
              <a:defRPr/>
            </a:lvl1pPr>
          </a:lstStyle>
          <a:p>
            <a:pPr>
              <a:defRPr/>
            </a:pPr>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10" name="Slide Number Placeholder 5"/>
          <p:cNvSpPr>
            <a:spLocks noGrp="1"/>
          </p:cNvSpPr>
          <p:nvPr>
            <p:ph type="sldNum" sz="quarter" idx="17"/>
          </p:nvPr>
        </p:nvSpPr>
        <p:spPr/>
        <p:txBody>
          <a:bodyPr/>
          <a:lstStyle>
            <a:lvl1pPr>
              <a:defRPr/>
            </a:lvl1pPr>
          </a:lstStyle>
          <a:p>
            <a:fld id="{E41F657F-E48B-684A-9F5E-7E5DB8027E7E}" type="slidenum">
              <a:rPr lang="en-US" altLang="en-US"/>
              <a:pPr/>
              <a:t>‹#›</a:t>
            </a:fld>
            <a:endParaRPr lang="en-US" altLang="en-US"/>
          </a:p>
        </p:txBody>
      </p:sp>
    </p:spTree>
    <p:extLst>
      <p:ext uri="{BB962C8B-B14F-4D97-AF65-F5344CB8AC3E}">
        <p14:creationId xmlns:p14="http://schemas.microsoft.com/office/powerpoint/2010/main" val="207279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6"/>
          </p:nvPr>
        </p:nvSpPr>
        <p:spPr/>
        <p:txBody>
          <a:bodyPr/>
          <a:lstStyle>
            <a:lvl1pPr>
              <a:defRPr/>
            </a:lvl1pPr>
          </a:lstStyle>
          <a:p>
            <a:pPr>
              <a:defRPr/>
            </a:pPr>
            <a:endParaRPr lang="en-US"/>
          </a:p>
        </p:txBody>
      </p:sp>
      <p:sp>
        <p:nvSpPr>
          <p:cNvPr id="9" name="Footer Placeholder 4"/>
          <p:cNvSpPr>
            <a:spLocks noGrp="1"/>
          </p:cNvSpPr>
          <p:nvPr>
            <p:ph type="ftr" sz="quarter" idx="17"/>
          </p:nvPr>
        </p:nvSpPr>
        <p:spPr/>
        <p:txBody>
          <a:bodyPr/>
          <a:lstStyle>
            <a:lvl1pPr>
              <a:defRPr/>
            </a:lvl1pPr>
          </a:lstStyle>
          <a:p>
            <a:pPr>
              <a:defRPr/>
            </a:pPr>
            <a:endParaRPr lang="en-US"/>
          </a:p>
        </p:txBody>
      </p:sp>
      <p:sp>
        <p:nvSpPr>
          <p:cNvPr id="12" name="Slide Number Placeholder 5"/>
          <p:cNvSpPr>
            <a:spLocks noGrp="1"/>
          </p:cNvSpPr>
          <p:nvPr>
            <p:ph type="sldNum" sz="quarter" idx="18"/>
          </p:nvPr>
        </p:nvSpPr>
        <p:spPr/>
        <p:txBody>
          <a:bodyPr/>
          <a:lstStyle>
            <a:lvl1pPr>
              <a:defRPr/>
            </a:lvl1pPr>
          </a:lstStyle>
          <a:p>
            <a:fld id="{D7BFDF63-F37F-D04D-ABEE-CDD355AC6174}" type="slidenum">
              <a:rPr lang="en-US" altLang="en-US"/>
              <a:pPr/>
              <a:t>‹#›</a:t>
            </a:fld>
            <a:endParaRPr lang="en-US" altLang="en-US"/>
          </a:p>
        </p:txBody>
      </p:sp>
    </p:spTree>
    <p:extLst>
      <p:ext uri="{BB962C8B-B14F-4D97-AF65-F5344CB8AC3E}">
        <p14:creationId xmlns:p14="http://schemas.microsoft.com/office/powerpoint/2010/main" val="987692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F8753C1-5F1F-BB40-9889-2E6B0210A0A2}" type="slidenum">
              <a:rPr lang="en-US" altLang="en-US"/>
              <a:pPr/>
              <a:t>‹#›</a:t>
            </a:fld>
            <a:endParaRPr lang="en-US" altLang="en-US"/>
          </a:p>
        </p:txBody>
      </p:sp>
    </p:spTree>
    <p:extLst>
      <p:ext uri="{BB962C8B-B14F-4D97-AF65-F5344CB8AC3E}">
        <p14:creationId xmlns:p14="http://schemas.microsoft.com/office/powerpoint/2010/main" val="931384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444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739775" y="2770188"/>
            <a:ext cx="7662863"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lgn="ctr">
              <a:defRPr sz="1100" b="1">
                <a:solidFill>
                  <a:srgbClr val="7F7F7F"/>
                </a:solidFill>
              </a:defRPr>
            </a:lvl1pPr>
          </a:lstStyle>
          <a:p>
            <a:fld id="{A3357B02-8713-DB41-81C0-57F38BB948A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58" r:id="rId1"/>
    <p:sldLayoutId id="2147483850" r:id="rId2"/>
    <p:sldLayoutId id="2147483859" r:id="rId3"/>
    <p:sldLayoutId id="2147483851" r:id="rId4"/>
    <p:sldLayoutId id="2147483852" r:id="rId5"/>
    <p:sldLayoutId id="2147483853" r:id="rId6"/>
    <p:sldLayoutId id="2147483854" r:id="rId7"/>
    <p:sldLayoutId id="2147483855" r:id="rId8"/>
    <p:sldLayoutId id="2147483856" r:id="rId9"/>
    <p:sldLayoutId id="2147483860" r:id="rId10"/>
    <p:sldLayoutId id="2147483861" r:id="rId11"/>
    <p:sldLayoutId id="2147483862" r:id="rId12"/>
    <p:sldLayoutId id="2147483863" r:id="rId13"/>
    <p:sldLayoutId id="2147483857" r:id="rId14"/>
    <p:sldLayoutId id="2147483864" r:id="rId15"/>
    <p:sldLayoutId id="2147483865" r:id="rId16"/>
    <p:sldLayoutId id="2147483866" r:id="rId17"/>
  </p:sldLayoutIdLst>
  <p:txStyles>
    <p:titleStyle>
      <a:lvl1pPr algn="ctr" rtl="0" eaLnBrk="0" fontAlgn="base" hangingPunct="0">
        <a:spcBef>
          <a:spcPct val="0"/>
        </a:spcBef>
        <a:spcAft>
          <a:spcPct val="0"/>
        </a:spcAft>
        <a:defRPr sz="4600" kern="12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600">
          <a:solidFill>
            <a:schemeClr val="bg1"/>
          </a:solidFill>
          <a:latin typeface="Calisto MT" charset="0"/>
          <a:ea typeface="ＭＳ Ｐゴシック" charset="0"/>
          <a:cs typeface="ＭＳ Ｐゴシック" charset="0"/>
        </a:defRPr>
      </a:lvl2pPr>
      <a:lvl3pPr algn="ctr" rtl="0" eaLnBrk="0" fontAlgn="base" hangingPunct="0">
        <a:spcBef>
          <a:spcPct val="0"/>
        </a:spcBef>
        <a:spcAft>
          <a:spcPct val="0"/>
        </a:spcAft>
        <a:defRPr sz="4600">
          <a:solidFill>
            <a:schemeClr val="bg1"/>
          </a:solidFill>
          <a:latin typeface="Calisto MT" charset="0"/>
          <a:ea typeface="ＭＳ Ｐゴシック" charset="0"/>
          <a:cs typeface="ＭＳ Ｐゴシック" charset="0"/>
        </a:defRPr>
      </a:lvl3pPr>
      <a:lvl4pPr algn="ctr" rtl="0" eaLnBrk="0" fontAlgn="base" hangingPunct="0">
        <a:spcBef>
          <a:spcPct val="0"/>
        </a:spcBef>
        <a:spcAft>
          <a:spcPct val="0"/>
        </a:spcAft>
        <a:defRPr sz="4600">
          <a:solidFill>
            <a:schemeClr val="bg1"/>
          </a:solidFill>
          <a:latin typeface="Calisto MT" charset="0"/>
          <a:ea typeface="ＭＳ Ｐゴシック" charset="0"/>
          <a:cs typeface="ＭＳ Ｐゴシック" charset="0"/>
        </a:defRPr>
      </a:lvl4pPr>
      <a:lvl5pPr algn="ctr" rtl="0" eaLnBrk="0" fontAlgn="base" hangingPunct="0">
        <a:spcBef>
          <a:spcPct val="0"/>
        </a:spcBef>
        <a:spcAft>
          <a:spcPct val="0"/>
        </a:spcAft>
        <a:defRPr sz="4600">
          <a:solidFill>
            <a:schemeClr val="bg1"/>
          </a:solidFill>
          <a:latin typeface="Calisto MT" charset="0"/>
          <a:ea typeface="ＭＳ Ｐゴシック" charset="0"/>
          <a:cs typeface="ＭＳ Ｐゴシック" charset="0"/>
        </a:defRPr>
      </a:lvl5pPr>
      <a:lvl6pPr marL="457200" algn="ctr" rtl="0" fontAlgn="base">
        <a:spcBef>
          <a:spcPct val="0"/>
        </a:spcBef>
        <a:spcAft>
          <a:spcPct val="0"/>
        </a:spcAft>
        <a:defRPr sz="4600">
          <a:solidFill>
            <a:schemeClr val="bg1"/>
          </a:solidFill>
          <a:latin typeface="Calisto MT" charset="0"/>
          <a:ea typeface="ＭＳ Ｐゴシック" charset="0"/>
          <a:cs typeface="ＭＳ Ｐゴシック" charset="0"/>
        </a:defRPr>
      </a:lvl6pPr>
      <a:lvl7pPr marL="914400" algn="ctr" rtl="0" fontAlgn="base">
        <a:spcBef>
          <a:spcPct val="0"/>
        </a:spcBef>
        <a:spcAft>
          <a:spcPct val="0"/>
        </a:spcAft>
        <a:defRPr sz="4600">
          <a:solidFill>
            <a:schemeClr val="bg1"/>
          </a:solidFill>
          <a:latin typeface="Calisto MT" charset="0"/>
          <a:ea typeface="ＭＳ Ｐゴシック" charset="0"/>
          <a:cs typeface="ＭＳ Ｐゴシック" charset="0"/>
        </a:defRPr>
      </a:lvl7pPr>
      <a:lvl8pPr marL="1371600" algn="ctr" rtl="0" fontAlgn="base">
        <a:spcBef>
          <a:spcPct val="0"/>
        </a:spcBef>
        <a:spcAft>
          <a:spcPct val="0"/>
        </a:spcAft>
        <a:defRPr sz="4600">
          <a:solidFill>
            <a:schemeClr val="bg1"/>
          </a:solidFill>
          <a:latin typeface="Calisto MT" charset="0"/>
          <a:ea typeface="ＭＳ Ｐゴシック" charset="0"/>
          <a:cs typeface="ＭＳ Ｐゴシック" charset="0"/>
        </a:defRPr>
      </a:lvl8pPr>
      <a:lvl9pPr marL="1828800" algn="ctr" rtl="0" fontAlgn="base">
        <a:spcBef>
          <a:spcPct val="0"/>
        </a:spcBef>
        <a:spcAft>
          <a:spcPct val="0"/>
        </a:spcAft>
        <a:defRPr sz="4600">
          <a:solidFill>
            <a:schemeClr val="bg1"/>
          </a:solidFill>
          <a:latin typeface="Calisto MT" charset="0"/>
          <a:ea typeface="ＭＳ Ｐゴシック" charset="0"/>
          <a:cs typeface="ＭＳ Ｐゴシック" charset="0"/>
        </a:defRPr>
      </a:lvl9pPr>
    </p:titleStyle>
    <p:bodyStyle>
      <a:lvl1pPr marL="342900" indent="-342900" algn="l" rtl="0" eaLnBrk="0" fontAlgn="base" hangingPunct="0">
        <a:spcBef>
          <a:spcPts val="2000"/>
        </a:spcBef>
        <a:spcAft>
          <a:spcPct val="0"/>
        </a:spcAft>
        <a:buClr>
          <a:schemeClr val="accent1"/>
        </a:buClr>
        <a:buSzPct val="90000"/>
        <a:buFont typeface="Wingdings" charset="2"/>
        <a:buChar char="S"/>
        <a:defRPr sz="2200" kern="1200">
          <a:solidFill>
            <a:srgbClr val="595959"/>
          </a:solidFill>
          <a:latin typeface="+mn-lt"/>
          <a:ea typeface="ＭＳ Ｐゴシック" charset="0"/>
          <a:cs typeface="ＭＳ Ｐゴシック" charset="0"/>
        </a:defRPr>
      </a:lvl1pPr>
      <a:lvl2pPr marL="685800" indent="-336550" algn="l" rtl="0" eaLnBrk="0" fontAlgn="base" hangingPunct="0">
        <a:spcBef>
          <a:spcPts val="600"/>
        </a:spcBef>
        <a:spcAft>
          <a:spcPct val="0"/>
        </a:spcAft>
        <a:buClr>
          <a:srgbClr val="C1F944"/>
        </a:buClr>
        <a:buSzPct val="90000"/>
        <a:buFont typeface="Wingdings" charset="2"/>
        <a:buChar char="S"/>
        <a:defRPr sz="2000" kern="1200">
          <a:solidFill>
            <a:srgbClr val="595959"/>
          </a:solidFill>
          <a:latin typeface="+mn-lt"/>
          <a:ea typeface="ＭＳ Ｐゴシック" charset="0"/>
          <a:cs typeface="+mn-cs"/>
        </a:defRPr>
      </a:lvl2pPr>
      <a:lvl3pPr marL="1035050" indent="-349250" algn="l" rtl="0" eaLnBrk="0" fontAlgn="base" hangingPunct="0">
        <a:spcBef>
          <a:spcPts val="600"/>
        </a:spcBef>
        <a:spcAft>
          <a:spcPct val="0"/>
        </a:spcAft>
        <a:buClr>
          <a:schemeClr val="accent1"/>
        </a:buClr>
        <a:buSzPct val="90000"/>
        <a:buFont typeface="Wingdings" charset="2"/>
        <a:buChar char="S"/>
        <a:defRPr kern="1200">
          <a:solidFill>
            <a:srgbClr val="595959"/>
          </a:solidFill>
          <a:latin typeface="+mn-lt"/>
          <a:ea typeface="ＭＳ Ｐゴシック" charset="0"/>
          <a:cs typeface="+mn-cs"/>
        </a:defRPr>
      </a:lvl3pPr>
      <a:lvl4pPr marL="1371600" indent="-336550" algn="l" rtl="0" eaLnBrk="0" fontAlgn="base" hangingPunct="0">
        <a:spcBef>
          <a:spcPts val="600"/>
        </a:spcBef>
        <a:spcAft>
          <a:spcPct val="0"/>
        </a:spcAft>
        <a:buClr>
          <a:srgbClr val="C1F944"/>
        </a:buClr>
        <a:buSzPct val="90000"/>
        <a:buFont typeface="Wingdings" charset="2"/>
        <a:buChar char="S"/>
        <a:defRPr kern="1200">
          <a:solidFill>
            <a:srgbClr val="595959"/>
          </a:solidFill>
          <a:latin typeface="+mn-lt"/>
          <a:ea typeface="ＭＳ Ｐゴシック" charset="0"/>
          <a:cs typeface="+mn-cs"/>
        </a:defRPr>
      </a:lvl4pPr>
      <a:lvl5pPr marL="1720850" indent="-349250" algn="l" rtl="0" eaLnBrk="0" fontAlgn="base" hangingPunct="0">
        <a:spcBef>
          <a:spcPts val="600"/>
        </a:spcBef>
        <a:spcAft>
          <a:spcPct val="0"/>
        </a:spcAft>
        <a:buClr>
          <a:schemeClr val="accent1"/>
        </a:buClr>
        <a:buSzPct val="90000"/>
        <a:buFont typeface="Wingdings" charset="2"/>
        <a:buChar char="S"/>
        <a:defRPr kern="1200">
          <a:solidFill>
            <a:srgbClr val="595959"/>
          </a:solidFill>
          <a:latin typeface="+mn-lt"/>
          <a:ea typeface="ＭＳ Ｐゴシック" charset="0"/>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20.jpeg"/></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ctrTitle"/>
          </p:nvPr>
        </p:nvSpPr>
        <p:spPr>
          <a:xfrm>
            <a:off x="457200" y="1295400"/>
            <a:ext cx="8228013" cy="1927225"/>
          </a:xfrm>
        </p:spPr>
        <p:txBody>
          <a:bodyPr/>
          <a:lstStyle/>
          <a:p>
            <a:pPr eaLnBrk="1" hangingPunct="1"/>
            <a:r>
              <a:rPr lang="en-US" altLang="en-US">
                <a:ea typeface="ＭＳ Ｐゴシック" charset="-128"/>
              </a:rPr>
              <a:t>Ethical Issues in Treating LGBT Patients </a:t>
            </a:r>
            <a:endParaRPr lang="en-US" altLang="en-US">
              <a:solidFill>
                <a:schemeClr val="tx1"/>
              </a:solidFill>
              <a:ea typeface="ＭＳ Ｐゴシック" charset="-128"/>
            </a:endParaRPr>
          </a:p>
        </p:txBody>
      </p:sp>
      <p:sp>
        <p:nvSpPr>
          <p:cNvPr id="288771" name="Rectangle 3"/>
          <p:cNvSpPr>
            <a:spLocks noGrp="1" noChangeArrowheads="1"/>
          </p:cNvSpPr>
          <p:nvPr>
            <p:ph type="subTitle" idx="1"/>
          </p:nvPr>
        </p:nvSpPr>
        <p:spPr>
          <a:xfrm>
            <a:off x="457200" y="4316413"/>
            <a:ext cx="8228013" cy="1066800"/>
          </a:xfrm>
        </p:spPr>
        <p:txBody>
          <a:bodyPr rtlCol="0">
            <a:noAutofit/>
          </a:bodyPr>
          <a:lstStyle/>
          <a:p>
            <a:pPr eaLnBrk="1" fontAlgn="auto" hangingPunct="1">
              <a:spcAft>
                <a:spcPts val="0"/>
              </a:spcAft>
              <a:buFont typeface="Wingdings" pitchFamily="2" charset="2"/>
              <a:buNone/>
              <a:defRPr/>
            </a:pPr>
            <a:r>
              <a:rPr lang="en-US" sz="2000" dirty="0" smtClean="0">
                <a:ea typeface="+mn-ea"/>
                <a:cs typeface="+mn-cs"/>
              </a:rPr>
              <a:t>Jack Drescher, MD</a:t>
            </a:r>
          </a:p>
          <a:p>
            <a:pPr eaLnBrk="1" fontAlgn="auto" hangingPunct="1">
              <a:spcAft>
                <a:spcPts val="0"/>
              </a:spcAft>
              <a:buFont typeface="Wingdings" pitchFamily="2" charset="2"/>
              <a:buNone/>
              <a:defRPr/>
            </a:pPr>
            <a:r>
              <a:rPr lang="en-US" sz="2000" dirty="0" err="1" smtClean="0">
                <a:ea typeface="+mn-ea"/>
                <a:cs typeface="+mn-cs"/>
              </a:rPr>
              <a:t>jackdreschermd@gmail.com</a:t>
            </a:r>
            <a:endParaRPr lang="en-US" sz="2000" dirty="0" smtClean="0">
              <a:ea typeface="+mn-ea"/>
              <a:cs typeface="+mn-cs"/>
            </a:endParaRPr>
          </a:p>
          <a:p>
            <a:pPr eaLnBrk="1" fontAlgn="auto" hangingPunct="1">
              <a:spcAft>
                <a:spcPts val="0"/>
              </a:spcAft>
              <a:buFont typeface="Wingdings" pitchFamily="2" charset="2"/>
              <a:buNone/>
              <a:defRPr/>
            </a:pPr>
            <a:r>
              <a:rPr lang="en-US" sz="2000" dirty="0" err="1" smtClean="0">
                <a:ea typeface="+mn-ea"/>
                <a:cs typeface="+mn-cs"/>
              </a:rPr>
              <a:t>www.jackdreschermd.net</a:t>
            </a:r>
            <a:endParaRPr lang="en-US" sz="2000" dirty="0" smtClean="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altLang="en-US">
                <a:ea typeface="ＭＳ Ｐゴシック" charset="-128"/>
              </a:rPr>
              <a:t>Sexual Identities</a:t>
            </a:r>
          </a:p>
        </p:txBody>
      </p:sp>
      <p:sp>
        <p:nvSpPr>
          <p:cNvPr id="480259" name="Rectangle 3"/>
          <p:cNvSpPr>
            <a:spLocks noGrp="1" noChangeArrowheads="1"/>
          </p:cNvSpPr>
          <p:nvPr>
            <p:ph idx="1"/>
          </p:nvPr>
        </p:nvSpPr>
        <p:spPr/>
        <p:txBody>
          <a:bodyPr rtlCol="0">
            <a:normAutofit fontScale="92500" lnSpcReduction="10000"/>
          </a:bodyPr>
          <a:lstStyle/>
          <a:p>
            <a:pPr eaLnBrk="1" fontAlgn="auto" hangingPunct="1">
              <a:spcAft>
                <a:spcPts val="0"/>
              </a:spcAft>
              <a:buFont typeface="Wingdings" pitchFamily="2" charset="2"/>
              <a:buChar char="S"/>
              <a:defRPr/>
            </a:pPr>
            <a:r>
              <a:rPr lang="en-US" sz="2800" smtClean="0">
                <a:solidFill>
                  <a:schemeClr val="tx1">
                    <a:lumMod val="65000"/>
                    <a:lumOff val="35000"/>
                  </a:schemeClr>
                </a:solidFill>
                <a:ea typeface="+mn-ea"/>
                <a:cs typeface="+mn-cs"/>
              </a:rPr>
              <a:t>The terms </a:t>
            </a:r>
            <a:r>
              <a:rPr lang="en-US" sz="2800" i="1" smtClean="0">
                <a:solidFill>
                  <a:schemeClr val="tx1">
                    <a:lumMod val="65000"/>
                    <a:lumOff val="35000"/>
                  </a:schemeClr>
                </a:solidFill>
                <a:ea typeface="+mn-ea"/>
                <a:cs typeface="+mn-cs"/>
              </a:rPr>
              <a:t>gay, gay man, lesbian, and bisexual</a:t>
            </a:r>
            <a:r>
              <a:rPr lang="en-US" sz="2800" smtClean="0">
                <a:solidFill>
                  <a:schemeClr val="tx1">
                    <a:lumMod val="65000"/>
                    <a:lumOff val="35000"/>
                  </a:schemeClr>
                </a:solidFill>
                <a:ea typeface="+mn-ea"/>
                <a:cs typeface="+mn-cs"/>
              </a:rPr>
              <a:t> emerged in popular usage as a way to refer to men and women whose sexual identity, to some degree, openly recognized their homosexual or bisexual attractions</a:t>
            </a:r>
          </a:p>
          <a:p>
            <a:pPr eaLnBrk="1" fontAlgn="auto" hangingPunct="1">
              <a:spcAft>
                <a:spcPts val="0"/>
              </a:spcAft>
              <a:buFont typeface="Wingdings" pitchFamily="2" charset="2"/>
              <a:buChar char="S"/>
              <a:defRPr/>
            </a:pPr>
            <a:r>
              <a:rPr lang="en-US" sz="2800" i="1" smtClean="0">
                <a:solidFill>
                  <a:schemeClr val="tx1">
                    <a:lumMod val="65000"/>
                    <a:lumOff val="35000"/>
                  </a:schemeClr>
                </a:solidFill>
                <a:ea typeface="+mn-ea"/>
                <a:cs typeface="+mn-cs"/>
              </a:rPr>
              <a:t>Gay</a:t>
            </a:r>
            <a:r>
              <a:rPr lang="en-US" sz="2800" smtClean="0">
                <a:solidFill>
                  <a:schemeClr val="tx1">
                    <a:lumMod val="65000"/>
                    <a:lumOff val="35000"/>
                  </a:schemeClr>
                </a:solidFill>
                <a:ea typeface="+mn-ea"/>
                <a:cs typeface="+mn-cs"/>
              </a:rPr>
              <a:t> is sometimes also used as a politically inclusive term for both men and women whether homosexual or bisexual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altLang="en-US">
                <a:ea typeface="ＭＳ Ｐゴシック" charset="-128"/>
              </a:rPr>
              <a:t>Sexual Minorities</a:t>
            </a:r>
          </a:p>
        </p:txBody>
      </p:sp>
      <p:sp>
        <p:nvSpPr>
          <p:cNvPr id="37890" name="Rectangle 3"/>
          <p:cNvSpPr>
            <a:spLocks noGrp="1" noChangeArrowheads="1"/>
          </p:cNvSpPr>
          <p:nvPr>
            <p:ph idx="1"/>
          </p:nvPr>
        </p:nvSpPr>
        <p:spPr/>
        <p:txBody>
          <a:bodyPr/>
          <a:lstStyle/>
          <a:p>
            <a:pPr eaLnBrk="1" hangingPunct="1">
              <a:lnSpc>
                <a:spcPct val="90000"/>
              </a:lnSpc>
            </a:pPr>
            <a:r>
              <a:rPr lang="en-US" altLang="en-US" sz="2600">
                <a:ea typeface="ＭＳ Ｐゴシック" charset="-128"/>
              </a:rPr>
              <a:t>An inclusive term, sometimes used as an alternative to the “alphabet soup” of “LGBTQQI</a:t>
            </a:r>
            <a:r>
              <a:rPr lang="ja-JP" altLang="en-US" sz="2600">
                <a:ea typeface="ＭＳ 明朝" charset="-128"/>
              </a:rPr>
              <a:t>”</a:t>
            </a:r>
            <a:endParaRPr lang="en-US" altLang="ja-JP" sz="2600">
              <a:ea typeface="ＭＳ 明朝" charset="-128"/>
            </a:endParaRPr>
          </a:p>
          <a:p>
            <a:pPr eaLnBrk="1" hangingPunct="1">
              <a:lnSpc>
                <a:spcPct val="90000"/>
              </a:lnSpc>
            </a:pPr>
            <a:endParaRPr lang="en-US" altLang="en-US" sz="1200">
              <a:ea typeface="ＭＳ Ｐゴシック" charset="-128"/>
            </a:endParaRPr>
          </a:p>
          <a:p>
            <a:pPr eaLnBrk="1" hangingPunct="1">
              <a:lnSpc>
                <a:spcPct val="90000"/>
              </a:lnSpc>
            </a:pPr>
            <a:r>
              <a:rPr lang="en-US" altLang="en-US" sz="2600">
                <a:ea typeface="ＭＳ Ｐゴシック" charset="-128"/>
              </a:rPr>
              <a:t>As in the case of racial, ethnic or religious minorities, implies some political status in relationship to a dominant cultural group</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altLang="en-US">
                <a:ea typeface="ＭＳ Ｐゴシック" charset="-128"/>
              </a:rPr>
              <a:t>Sex (As opposed to Gender)</a:t>
            </a:r>
          </a:p>
        </p:txBody>
      </p:sp>
      <p:sp>
        <p:nvSpPr>
          <p:cNvPr id="39938" name="Rectangle 3"/>
          <p:cNvSpPr>
            <a:spLocks noGrp="1" noChangeArrowheads="1"/>
          </p:cNvSpPr>
          <p:nvPr>
            <p:ph idx="1"/>
          </p:nvPr>
        </p:nvSpPr>
        <p:spPr/>
        <p:txBody>
          <a:bodyPr/>
          <a:lstStyle/>
          <a:p>
            <a:pPr eaLnBrk="1" hangingPunct="1"/>
            <a:endParaRPr lang="en-US" altLang="en-US" sz="2600">
              <a:ea typeface="ＭＳ Ｐゴシック" charset="-128"/>
            </a:endParaRPr>
          </a:p>
          <a:p>
            <a:pPr eaLnBrk="1" hangingPunct="1"/>
            <a:r>
              <a:rPr lang="en-US" altLang="en-US" sz="2600">
                <a:ea typeface="ＭＳ Ｐゴシック" charset="-128"/>
              </a:rPr>
              <a:t>The status of biological variables that can be described as either male-typical or female-typical in normatively developed individuals (e.g., genes, chromosomes, gonads, internal and external genital structures)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en-US">
                <a:ea typeface="ＭＳ Ｐゴシック" charset="-128"/>
              </a:rPr>
              <a:t>Gender</a:t>
            </a:r>
          </a:p>
        </p:txBody>
      </p:sp>
      <p:sp>
        <p:nvSpPr>
          <p:cNvPr id="486403" name="Rectangle 3"/>
          <p:cNvSpPr>
            <a:spLocks noGrp="1" noChangeArrowheads="1"/>
          </p:cNvSpPr>
          <p:nvPr>
            <p:ph idx="1"/>
          </p:nvPr>
        </p:nvSpPr>
        <p:spPr/>
        <p:txBody>
          <a:bodyPr>
            <a:normAutofit/>
          </a:bodyPr>
          <a:lstStyle/>
          <a:p>
            <a:pPr eaLnBrk="1" hangingPunct="1">
              <a:lnSpc>
                <a:spcPct val="80000"/>
              </a:lnSpc>
            </a:pPr>
            <a:r>
              <a:rPr lang="en-US" altLang="en-US" sz="2400" i="1">
                <a:ea typeface="ＭＳ Ｐゴシック" charset="-128"/>
              </a:rPr>
              <a:t>Gender identity: </a:t>
            </a:r>
            <a:r>
              <a:rPr lang="en-US" altLang="en-US" sz="2400">
                <a:ea typeface="ＭＳ Ｐゴシック" charset="-128"/>
              </a:rPr>
              <a:t> one’s persistent inner sense of belonging to either the male or female gender category</a:t>
            </a:r>
            <a:endParaRPr lang="en-US" altLang="en-US" sz="2000">
              <a:ea typeface="ＭＳ Ｐゴシック" charset="-128"/>
            </a:endParaRPr>
          </a:p>
          <a:p>
            <a:pPr eaLnBrk="1" hangingPunct="1">
              <a:lnSpc>
                <a:spcPct val="80000"/>
              </a:lnSpc>
            </a:pPr>
            <a:endParaRPr lang="en-US" altLang="en-US" sz="900">
              <a:ea typeface="ＭＳ Ｐゴシック" charset="-128"/>
            </a:endParaRPr>
          </a:p>
          <a:p>
            <a:pPr eaLnBrk="1" hangingPunct="1">
              <a:lnSpc>
                <a:spcPct val="80000"/>
              </a:lnSpc>
            </a:pPr>
            <a:r>
              <a:rPr lang="en-US" altLang="en-US" sz="2400" i="1">
                <a:ea typeface="ＭＳ Ｐゴシック" charset="-128"/>
              </a:rPr>
              <a:t>Gender role: </a:t>
            </a:r>
            <a:r>
              <a:rPr lang="en-US" altLang="en-US" sz="2400">
                <a:ea typeface="ＭＳ Ｐゴシック" charset="-128"/>
              </a:rPr>
              <a:t>those things one says or does to disclose oneself as having the status of boy or man, girl or woman, respectively (e.g., general mannerisms, deportment and demeanor; spontaneous topics of talk in unprompted conversation and casual comment; content of dreams, daydreams and fantasies)</a:t>
            </a:r>
            <a:endParaRPr lang="en-US" altLang="en-US" sz="2000">
              <a:ea typeface="ＭＳ Ｐゴシック"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altLang="en-US">
                <a:ea typeface="ＭＳ Ｐゴシック" charset="-128"/>
              </a:rPr>
              <a:t>Gender</a:t>
            </a:r>
          </a:p>
        </p:txBody>
      </p:sp>
      <p:sp>
        <p:nvSpPr>
          <p:cNvPr id="44034" name="Rectangle 3"/>
          <p:cNvSpPr>
            <a:spLocks noGrp="1" noChangeArrowheads="1"/>
          </p:cNvSpPr>
          <p:nvPr>
            <p:ph idx="1"/>
          </p:nvPr>
        </p:nvSpPr>
        <p:spPr/>
        <p:txBody>
          <a:bodyPr/>
          <a:lstStyle/>
          <a:p>
            <a:pPr eaLnBrk="1" hangingPunct="1">
              <a:lnSpc>
                <a:spcPct val="90000"/>
              </a:lnSpc>
            </a:pPr>
            <a:endParaRPr lang="en-US" altLang="en-US" sz="2800">
              <a:ea typeface="ＭＳ Ｐゴシック" charset="-128"/>
            </a:endParaRPr>
          </a:p>
          <a:p>
            <a:pPr eaLnBrk="1" hangingPunct="1">
              <a:lnSpc>
                <a:spcPct val="90000"/>
              </a:lnSpc>
            </a:pPr>
            <a:r>
              <a:rPr lang="en-US" altLang="en-US" sz="2800">
                <a:ea typeface="ＭＳ Ｐゴシック" charset="-128"/>
              </a:rPr>
              <a:t>G</a:t>
            </a:r>
            <a:r>
              <a:rPr lang="en-US" altLang="en-US" sz="2800" i="1">
                <a:ea typeface="ＭＳ Ｐゴシック" charset="-128"/>
              </a:rPr>
              <a:t>ender role</a:t>
            </a:r>
            <a:r>
              <a:rPr lang="en-US" altLang="en-US" sz="2800">
                <a:ea typeface="ＭＳ Ｐゴシック" charset="-128"/>
              </a:rPr>
              <a:t> is an outward expression of the inner sense of </a:t>
            </a:r>
            <a:r>
              <a:rPr lang="en-US" altLang="en-US" sz="2800" i="1">
                <a:ea typeface="ＭＳ Ｐゴシック" charset="-128"/>
              </a:rPr>
              <a:t>gender identity</a:t>
            </a:r>
          </a:p>
          <a:p>
            <a:pPr eaLnBrk="1" hangingPunct="1">
              <a:lnSpc>
                <a:spcPct val="90000"/>
              </a:lnSpc>
            </a:pPr>
            <a:r>
              <a:rPr lang="en-US" altLang="en-US" sz="2800" i="1">
                <a:ea typeface="ＭＳ Ｐゴシック" charset="-128"/>
              </a:rPr>
              <a:t>Gender expression</a:t>
            </a:r>
            <a:r>
              <a:rPr lang="en-US" altLang="en-US" sz="2800">
                <a:ea typeface="ＭＳ Ｐゴシック" charset="-128"/>
              </a:rPr>
              <a:t> increasingly used in legal documents</a:t>
            </a:r>
            <a:endParaRPr lang="en-US" altLang="en-US" sz="2800" i="1">
              <a:ea typeface="ＭＳ Ｐゴシック"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altLang="en-US">
                <a:ea typeface="ＭＳ Ｐゴシック" charset="-128"/>
              </a:rPr>
              <a:t>Transgender</a:t>
            </a:r>
          </a:p>
        </p:txBody>
      </p:sp>
      <p:sp>
        <p:nvSpPr>
          <p:cNvPr id="46082" name="Rectangle 3"/>
          <p:cNvSpPr>
            <a:spLocks noGrp="1" noChangeArrowheads="1"/>
          </p:cNvSpPr>
          <p:nvPr>
            <p:ph idx="1"/>
          </p:nvPr>
        </p:nvSpPr>
        <p:spPr/>
        <p:txBody>
          <a:bodyPr/>
          <a:lstStyle/>
          <a:p>
            <a:pPr eaLnBrk="1" hangingPunct="1">
              <a:lnSpc>
                <a:spcPct val="90000"/>
              </a:lnSpc>
            </a:pPr>
            <a:r>
              <a:rPr lang="en-US" altLang="en-US" sz="2600">
                <a:ea typeface="ＭＳ Ｐゴシック" charset="-128"/>
              </a:rPr>
              <a:t>Originally coined in early 1970s to refer to people who lived full-time in a gender not associated with the one that usually went with their genitals </a:t>
            </a:r>
          </a:p>
          <a:p>
            <a:pPr eaLnBrk="1" hangingPunct="1">
              <a:lnSpc>
                <a:spcPct val="90000"/>
              </a:lnSpc>
            </a:pPr>
            <a:r>
              <a:rPr lang="en-US" altLang="en-US" sz="2600">
                <a:ea typeface="ＭＳ Ｐゴシック" charset="-128"/>
              </a:rPr>
              <a:t>Broadly used today to define individuals who are not conventionally “gendered”</a:t>
            </a:r>
          </a:p>
          <a:p>
            <a:pPr eaLnBrk="1" hangingPunct="1">
              <a:lnSpc>
                <a:spcPct val="90000"/>
              </a:lnSpc>
            </a:pPr>
            <a:r>
              <a:rPr lang="en-US" altLang="en-US" sz="2600">
                <a:ea typeface="ＭＳ Ｐゴシック" charset="-128"/>
              </a:rPr>
              <a:t>Natal sex, birth assigned sex (not “biological” sex)</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685800" y="438150"/>
            <a:ext cx="7772400" cy="1295400"/>
          </a:xfrm>
        </p:spPr>
        <p:txBody>
          <a:bodyPr/>
          <a:lstStyle/>
          <a:p>
            <a:pPr eaLnBrk="1" hangingPunct="1"/>
            <a:r>
              <a:rPr lang="en-US" altLang="en-US">
                <a:ea typeface="ＭＳ Ｐゴシック" charset="-128"/>
              </a:rPr>
              <a:t>Cisgender</a:t>
            </a:r>
            <a:endParaRPr lang="en-US" altLang="en-US">
              <a:solidFill>
                <a:srgbClr val="231F20"/>
              </a:solidFill>
              <a:ea typeface="ＭＳ Ｐゴシック" charset="-128"/>
            </a:endParaRPr>
          </a:p>
        </p:txBody>
      </p:sp>
      <p:sp>
        <p:nvSpPr>
          <p:cNvPr id="48130" name="Rectangle 3"/>
          <p:cNvSpPr>
            <a:spLocks noGrp="1" noChangeArrowheads="1"/>
          </p:cNvSpPr>
          <p:nvPr>
            <p:ph type="body" idx="1"/>
          </p:nvPr>
        </p:nvSpPr>
        <p:spPr/>
        <p:txBody>
          <a:bodyPr/>
          <a:lstStyle/>
          <a:p>
            <a:pPr eaLnBrk="1" hangingPunct="1"/>
            <a:r>
              <a:rPr lang="en-US" altLang="en-US" sz="2800">
                <a:ea typeface="ＭＳ Ｐゴシック" charset="-128"/>
              </a:rPr>
              <a:t>A term used in the transgender community to describe individuals whose gender identities align with their assigned sex at birth (non-transgender)</a:t>
            </a:r>
            <a:endParaRPr lang="en-US" altLang="en-US" sz="2400">
              <a:ea typeface="ＭＳ Ｐゴシック" charset="-128"/>
            </a:endParaRPr>
          </a:p>
          <a:p>
            <a:pPr eaLnBrk="1" hangingPunct="1"/>
            <a:r>
              <a:rPr lang="en-US" altLang="en-US" sz="2800">
                <a:ea typeface="ＭＳ Ｐゴシック" charset="-128"/>
              </a:rPr>
              <a:t>Origin in the Latin-derived prefix </a:t>
            </a:r>
            <a:r>
              <a:rPr lang="en-US" altLang="en-US" sz="2800" i="1">
                <a:ea typeface="ＭＳ Ｐゴシック" charset="-128"/>
              </a:rPr>
              <a:t>cis,</a:t>
            </a:r>
            <a:r>
              <a:rPr lang="en-US" altLang="en-US" sz="2800">
                <a:ea typeface="ＭＳ Ｐゴシック" charset="-128"/>
              </a:rPr>
              <a:t> meaning ‘on the same side’ as in the </a:t>
            </a:r>
            <a:r>
              <a:rPr lang="en-US" altLang="en-US" sz="2800" i="1">
                <a:ea typeface="ＭＳ Ｐゴシック" charset="-128"/>
              </a:rPr>
              <a:t>cis-trans </a:t>
            </a:r>
            <a:r>
              <a:rPr lang="en-US" altLang="en-US" sz="2800">
                <a:ea typeface="ＭＳ Ｐゴシック" charset="-128"/>
              </a:rPr>
              <a:t>isomer distinction in chemistry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altLang="en-US">
                <a:ea typeface="ＭＳ Ｐゴシック" charset="-128"/>
              </a:rPr>
              <a:t>Cis/Trans Isomers</a:t>
            </a:r>
          </a:p>
        </p:txBody>
      </p:sp>
      <p:pic>
        <p:nvPicPr>
          <p:cNvPr id="50178" name="Content Placeholder 3" descr="cis-transDCE.png"/>
          <p:cNvPicPr>
            <a:picLocks noGrp="1" noChangeAspect="1"/>
          </p:cNvPicPr>
          <p:nvPr>
            <p:ph idx="1"/>
          </p:nvPr>
        </p:nvPicPr>
        <p:blipFill>
          <a:blip r:embed="rId2">
            <a:extLst>
              <a:ext uri="{28A0092B-C50C-407E-A947-70E740481C1C}">
                <a14:useLocalDpi xmlns:a14="http://schemas.microsoft.com/office/drawing/2010/main" val="0"/>
              </a:ext>
            </a:extLst>
          </a:blip>
          <a:srcRect l="-4649" r="-4649"/>
          <a:stretch>
            <a:fillRect/>
          </a:stretch>
        </p:blip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US" altLang="en-US">
                <a:ea typeface="ＭＳ Ｐゴシック" charset="-128"/>
              </a:rPr>
              <a:t>Transsexual</a:t>
            </a:r>
          </a:p>
        </p:txBody>
      </p:sp>
      <p:sp>
        <p:nvSpPr>
          <p:cNvPr id="492547" name="Rectangle 3"/>
          <p:cNvSpPr>
            <a:spLocks noGrp="1" noChangeArrowheads="1"/>
          </p:cNvSpPr>
          <p:nvPr>
            <p:ph idx="1"/>
          </p:nvPr>
        </p:nvSpPr>
        <p:spPr/>
        <p:txBody>
          <a:bodyPr rtlCol="0">
            <a:normAutofit fontScale="92500" lnSpcReduction="20000"/>
          </a:bodyPr>
          <a:lstStyle/>
          <a:p>
            <a:pPr eaLnBrk="1" fontAlgn="auto" hangingPunct="1">
              <a:lnSpc>
                <a:spcPct val="90000"/>
              </a:lnSpc>
              <a:spcAft>
                <a:spcPts val="0"/>
              </a:spcAft>
              <a:buFont typeface="Wingdings" pitchFamily="2" charset="2"/>
              <a:buChar char="S"/>
              <a:defRPr/>
            </a:pPr>
            <a:r>
              <a:rPr lang="en-US" dirty="0" smtClean="0">
                <a:solidFill>
                  <a:schemeClr val="tx1">
                    <a:lumMod val="65000"/>
                    <a:lumOff val="35000"/>
                  </a:schemeClr>
                </a:solidFill>
                <a:ea typeface="+mn-ea"/>
                <a:cs typeface="+mn-cs"/>
              </a:rPr>
              <a:t>Individual using hormonal or surgical means to modify the body so that it conforms to the gender identity</a:t>
            </a:r>
          </a:p>
          <a:p>
            <a:pPr eaLnBrk="1" fontAlgn="auto" hangingPunct="1">
              <a:lnSpc>
                <a:spcPct val="90000"/>
              </a:lnSpc>
              <a:spcAft>
                <a:spcPts val="0"/>
              </a:spcAft>
              <a:buFont typeface="Wingdings" pitchFamily="2" charset="2"/>
              <a:buChar char="S"/>
              <a:defRPr/>
            </a:pPr>
            <a:r>
              <a:rPr lang="en-US" dirty="0" smtClean="0">
                <a:solidFill>
                  <a:schemeClr val="tx1">
                    <a:lumMod val="65000"/>
                    <a:lumOff val="35000"/>
                  </a:schemeClr>
                </a:solidFill>
                <a:ea typeface="+mn-ea"/>
                <a:cs typeface="+mn-cs"/>
              </a:rPr>
              <a:t>Gender Reassignment (formerly Sex reassignment)</a:t>
            </a:r>
          </a:p>
          <a:p>
            <a:pPr eaLnBrk="1" fontAlgn="auto" hangingPunct="1">
              <a:lnSpc>
                <a:spcPct val="90000"/>
              </a:lnSpc>
              <a:spcAft>
                <a:spcPts val="0"/>
              </a:spcAft>
              <a:buFont typeface="Wingdings" pitchFamily="2" charset="2"/>
              <a:buChar char="S"/>
              <a:defRPr/>
            </a:pPr>
            <a:r>
              <a:rPr lang="en-US" dirty="0" smtClean="0">
                <a:solidFill>
                  <a:schemeClr val="tx1">
                    <a:lumMod val="65000"/>
                    <a:lumOff val="35000"/>
                  </a:schemeClr>
                </a:solidFill>
                <a:ea typeface="+mn-ea"/>
                <a:cs typeface="+mn-cs"/>
              </a:rPr>
              <a:t>Partial versus Complete Transition</a:t>
            </a:r>
          </a:p>
          <a:p>
            <a:pPr eaLnBrk="1" fontAlgn="auto" hangingPunct="1">
              <a:lnSpc>
                <a:spcPct val="90000"/>
              </a:lnSpc>
              <a:spcAft>
                <a:spcPts val="0"/>
              </a:spcAft>
              <a:buFont typeface="Wingdings" pitchFamily="2" charset="2"/>
              <a:buChar char="S"/>
              <a:defRPr/>
            </a:pPr>
            <a:r>
              <a:rPr lang="en-US" dirty="0" smtClean="0">
                <a:solidFill>
                  <a:schemeClr val="tx1">
                    <a:lumMod val="65000"/>
                    <a:lumOff val="35000"/>
                  </a:schemeClr>
                </a:solidFill>
                <a:ea typeface="+mn-ea"/>
                <a:cs typeface="+mn-cs"/>
              </a:rPr>
              <a:t>Male to Female (MTF, </a:t>
            </a:r>
            <a:r>
              <a:rPr lang="en-US" dirty="0" err="1" smtClean="0">
                <a:solidFill>
                  <a:schemeClr val="tx1">
                    <a:lumMod val="65000"/>
                    <a:lumOff val="35000"/>
                  </a:schemeClr>
                </a:solidFill>
                <a:ea typeface="+mn-ea"/>
                <a:cs typeface="+mn-cs"/>
              </a:rPr>
              <a:t>Transwoman</a:t>
            </a:r>
            <a:r>
              <a:rPr lang="en-US" dirty="0" smtClean="0">
                <a:solidFill>
                  <a:schemeClr val="tx1">
                    <a:lumMod val="65000"/>
                    <a:lumOff val="35000"/>
                  </a:schemeClr>
                </a:solidFill>
                <a:ea typeface="+mn-ea"/>
                <a:cs typeface="+mn-cs"/>
              </a:rPr>
              <a:t>)</a:t>
            </a:r>
          </a:p>
          <a:p>
            <a:pPr eaLnBrk="1" fontAlgn="auto" hangingPunct="1">
              <a:lnSpc>
                <a:spcPct val="90000"/>
              </a:lnSpc>
              <a:spcAft>
                <a:spcPts val="0"/>
              </a:spcAft>
              <a:buFont typeface="Wingdings" pitchFamily="2" charset="2"/>
              <a:buChar char="S"/>
              <a:defRPr/>
            </a:pPr>
            <a:r>
              <a:rPr lang="en-US" dirty="0" smtClean="0">
                <a:solidFill>
                  <a:schemeClr val="tx1">
                    <a:lumMod val="65000"/>
                    <a:lumOff val="35000"/>
                  </a:schemeClr>
                </a:solidFill>
                <a:ea typeface="+mn-ea"/>
                <a:cs typeface="+mn-cs"/>
              </a:rPr>
              <a:t>Female to Male (FTM, </a:t>
            </a:r>
            <a:r>
              <a:rPr lang="en-US" dirty="0" err="1" smtClean="0">
                <a:solidFill>
                  <a:schemeClr val="tx1">
                    <a:lumMod val="65000"/>
                    <a:lumOff val="35000"/>
                  </a:schemeClr>
                </a:solidFill>
                <a:ea typeface="+mn-ea"/>
                <a:cs typeface="+mn-cs"/>
              </a:rPr>
              <a:t>Transman</a:t>
            </a:r>
            <a:r>
              <a:rPr lang="en-US" dirty="0" smtClean="0">
                <a:solidFill>
                  <a:schemeClr val="tx1">
                    <a:lumMod val="65000"/>
                    <a:lumOff val="35000"/>
                  </a:schemeClr>
                </a:solidFill>
                <a:ea typeface="+mn-ea"/>
                <a:cs typeface="+mn-cs"/>
              </a:rPr>
              <a:t>)</a:t>
            </a:r>
          </a:p>
          <a:p>
            <a:pPr eaLnBrk="1" fontAlgn="auto" hangingPunct="1">
              <a:lnSpc>
                <a:spcPct val="90000"/>
              </a:lnSpc>
              <a:spcAft>
                <a:spcPts val="0"/>
              </a:spcAft>
              <a:buFont typeface="Wingdings" pitchFamily="2" charset="2"/>
              <a:buChar char="S"/>
              <a:defRPr/>
            </a:pPr>
            <a:r>
              <a:rPr lang="en-US" dirty="0" smtClean="0">
                <a:solidFill>
                  <a:schemeClr val="tx1">
                    <a:lumMod val="65000"/>
                    <a:lumOff val="35000"/>
                  </a:schemeClr>
                </a:solidFill>
                <a:ea typeface="+mn-ea"/>
                <a:cs typeface="+mn-cs"/>
              </a:rPr>
              <a:t>Gender identity and sexual orientation may be independent variables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3600" dirty="0" smtClean="0">
                <a:ea typeface="+mj-ea"/>
                <a:cs typeface="+mj-cs"/>
              </a:rPr>
              <a:t>Trans woman (</a:t>
            </a:r>
            <a:r>
              <a:rPr lang="en-US" sz="3600" dirty="0" err="1" smtClean="0">
                <a:ea typeface="+mj-ea"/>
                <a:cs typeface="+mj-cs"/>
              </a:rPr>
              <a:t>Transwoman</a:t>
            </a:r>
            <a:r>
              <a:rPr lang="en-US" sz="3600" dirty="0" smtClean="0">
                <a:ea typeface="+mj-ea"/>
                <a:cs typeface="+mj-cs"/>
              </a:rPr>
              <a:t>) </a:t>
            </a:r>
            <a:br>
              <a:rPr lang="en-US" sz="3600" dirty="0" smtClean="0">
                <a:ea typeface="+mj-ea"/>
                <a:cs typeface="+mj-cs"/>
              </a:rPr>
            </a:br>
            <a:r>
              <a:rPr lang="en-US" sz="3600" dirty="0" smtClean="0">
                <a:ea typeface="+mj-ea"/>
                <a:cs typeface="+mj-cs"/>
              </a:rPr>
              <a:t> Male to Female [M to F, MTF]</a:t>
            </a:r>
            <a:br>
              <a:rPr lang="en-US" sz="3600" dirty="0" smtClean="0">
                <a:ea typeface="+mj-ea"/>
                <a:cs typeface="+mj-cs"/>
              </a:rPr>
            </a:br>
            <a:r>
              <a:rPr lang="en-US" sz="2800" dirty="0" smtClean="0">
                <a:ea typeface="+mj-ea"/>
                <a:cs typeface="+mj-cs"/>
              </a:rPr>
              <a:t>(Caitlyn Jenner</a:t>
            </a:r>
            <a:r>
              <a:rPr lang="en-US" sz="3600" dirty="0" smtClean="0">
                <a:ea typeface="+mj-ea"/>
                <a:cs typeface="+mj-cs"/>
              </a:rPr>
              <a:t>)</a:t>
            </a:r>
          </a:p>
        </p:txBody>
      </p:sp>
      <p:pic>
        <p:nvPicPr>
          <p:cNvPr id="53250" name="Content Placeholder 2" descr="Mead-Caitlyn-Jenner-855.jpg"/>
          <p:cNvPicPr>
            <a:picLocks noGrp="1" noChangeAspect="1"/>
          </p:cNvPicPr>
          <p:nvPr>
            <p:ph idx="1"/>
          </p:nvPr>
        </p:nvPicPr>
        <p:blipFill>
          <a:blip r:embed="rId3">
            <a:extLst>
              <a:ext uri="{28A0092B-C50C-407E-A947-70E740481C1C}">
                <a14:useLocalDpi xmlns:a14="http://schemas.microsoft.com/office/drawing/2010/main" val="0"/>
              </a:ext>
            </a:extLst>
          </a:blip>
          <a:srcRect l="-114590" r="-114590"/>
          <a:stretch>
            <a:fillRect/>
          </a:stretch>
        </p:blip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ctrTitle"/>
          </p:nvPr>
        </p:nvSpPr>
        <p:spPr>
          <a:xfrm>
            <a:off x="457200" y="1295400"/>
            <a:ext cx="8228013" cy="1927225"/>
          </a:xfrm>
        </p:spPr>
        <p:txBody>
          <a:bodyPr/>
          <a:lstStyle/>
          <a:p>
            <a:pPr eaLnBrk="1" hangingPunct="1"/>
            <a:r>
              <a:rPr lang="en-US" altLang="en-US">
                <a:ea typeface="ＭＳ Ｐゴシック" charset="-128"/>
              </a:rPr>
              <a:t>Ethical Issues in Treating LGBT Patients </a:t>
            </a:r>
            <a:endParaRPr lang="en-US" altLang="en-US">
              <a:solidFill>
                <a:schemeClr val="tx1"/>
              </a:solidFill>
              <a:ea typeface="ＭＳ Ｐゴシック" charset="-128"/>
            </a:endParaRPr>
          </a:p>
        </p:txBody>
      </p:sp>
      <p:sp>
        <p:nvSpPr>
          <p:cNvPr id="291843" name="Rectangle 3"/>
          <p:cNvSpPr>
            <a:spLocks noGrp="1" noChangeArrowheads="1"/>
          </p:cNvSpPr>
          <p:nvPr>
            <p:ph type="subTitle" idx="1"/>
          </p:nvPr>
        </p:nvSpPr>
        <p:spPr>
          <a:xfrm>
            <a:off x="457200" y="3308350"/>
            <a:ext cx="8228013" cy="1949450"/>
          </a:xfrm>
        </p:spPr>
        <p:txBody>
          <a:bodyPr rtlCol="0">
            <a:normAutofit/>
          </a:bodyPr>
          <a:lstStyle/>
          <a:p>
            <a:pPr eaLnBrk="1" fontAlgn="auto" hangingPunct="1">
              <a:spcAft>
                <a:spcPts val="0"/>
              </a:spcAft>
              <a:buFont typeface="Wingdings" pitchFamily="2" charset="2"/>
              <a:buNone/>
              <a:defRPr/>
            </a:pPr>
            <a:endParaRPr lang="en-US" dirty="0" smtClean="0">
              <a:ea typeface="+mn-ea"/>
              <a:cs typeface="+mn-cs"/>
            </a:endParaRPr>
          </a:p>
          <a:p>
            <a:pPr eaLnBrk="1" fontAlgn="auto" hangingPunct="1">
              <a:spcAft>
                <a:spcPts val="0"/>
              </a:spcAft>
              <a:buFont typeface="Wingdings" pitchFamily="2" charset="2"/>
              <a:buNone/>
              <a:defRPr/>
            </a:pPr>
            <a:r>
              <a:rPr lang="en-US" dirty="0" smtClean="0">
                <a:ea typeface="+mn-ea"/>
                <a:cs typeface="+mn-cs"/>
              </a:rPr>
              <a:t>Part I: Principles of Medical Ethics</a:t>
            </a:r>
          </a:p>
          <a:p>
            <a:pPr eaLnBrk="1" fontAlgn="auto" hangingPunct="1">
              <a:spcAft>
                <a:spcPts val="0"/>
              </a:spcAft>
              <a:buFont typeface="Wingdings" pitchFamily="2" charset="2"/>
              <a:buNone/>
              <a:defRPr/>
            </a:pPr>
            <a:r>
              <a:rPr lang="en-US" dirty="0" smtClean="0">
                <a:ea typeface="+mn-ea"/>
                <a:cs typeface="+mn-cs"/>
              </a:rPr>
              <a:t>Part II:  Definition of Terms</a:t>
            </a:r>
          </a:p>
          <a:p>
            <a:pPr eaLnBrk="1" fontAlgn="auto" hangingPunct="1">
              <a:spcAft>
                <a:spcPts val="0"/>
              </a:spcAft>
              <a:buFont typeface="Wingdings" pitchFamily="2" charset="2"/>
              <a:buNone/>
              <a:defRPr/>
            </a:pPr>
            <a:r>
              <a:rPr lang="en-US" dirty="0" smtClean="0">
                <a:ea typeface="+mn-ea"/>
                <a:cs typeface="+mn-cs"/>
              </a:rPr>
              <a:t>Part III:  History</a:t>
            </a:r>
          </a:p>
          <a:p>
            <a:pPr eaLnBrk="1" fontAlgn="auto" hangingPunct="1">
              <a:spcAft>
                <a:spcPts val="0"/>
              </a:spcAft>
              <a:buFont typeface="Wingdings" pitchFamily="2" charset="2"/>
              <a:buNone/>
              <a:defRPr/>
            </a:pPr>
            <a:r>
              <a:rPr lang="en-US" dirty="0" smtClean="0">
                <a:ea typeface="+mn-ea"/>
                <a:cs typeface="+mn-cs"/>
              </a:rPr>
              <a:t>Part IV: Ethics in the Clinical Setting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3600" dirty="0" smtClean="0">
                <a:ea typeface="+mj-ea"/>
                <a:cs typeface="+mj-cs"/>
              </a:rPr>
              <a:t>Trans man (</a:t>
            </a:r>
            <a:r>
              <a:rPr lang="en-US" sz="3600" dirty="0" err="1">
                <a:ea typeface="+mj-ea"/>
                <a:cs typeface="+mj-cs"/>
              </a:rPr>
              <a:t>Transman</a:t>
            </a:r>
            <a:r>
              <a:rPr lang="en-US" sz="3600" dirty="0" smtClean="0">
                <a:ea typeface="+mj-ea"/>
                <a:cs typeface="+mj-cs"/>
              </a:rPr>
              <a:t>)</a:t>
            </a:r>
            <a:br>
              <a:rPr lang="en-US" sz="3600" dirty="0" smtClean="0">
                <a:ea typeface="+mj-ea"/>
                <a:cs typeface="+mj-cs"/>
              </a:rPr>
            </a:br>
            <a:r>
              <a:rPr lang="en-US" sz="3600" dirty="0" smtClean="0">
                <a:ea typeface="+mj-ea"/>
                <a:cs typeface="+mj-cs"/>
              </a:rPr>
              <a:t>Female to Male [F to M, FTM]</a:t>
            </a:r>
            <a:br>
              <a:rPr lang="en-US" sz="3600" dirty="0" smtClean="0">
                <a:ea typeface="+mj-ea"/>
                <a:cs typeface="+mj-cs"/>
              </a:rPr>
            </a:br>
            <a:r>
              <a:rPr lang="en-US" sz="2800" dirty="0" smtClean="0">
                <a:ea typeface="+mj-ea"/>
                <a:cs typeface="+mj-cs"/>
              </a:rPr>
              <a:t>(</a:t>
            </a:r>
            <a:r>
              <a:rPr lang="en-US" sz="2800" dirty="0" err="1" smtClean="0">
                <a:ea typeface="+mj-ea"/>
                <a:cs typeface="+mj-cs"/>
              </a:rPr>
              <a:t>Chaz</a:t>
            </a:r>
            <a:r>
              <a:rPr lang="en-US" sz="2800" dirty="0" smtClean="0">
                <a:ea typeface="+mj-ea"/>
                <a:cs typeface="+mj-cs"/>
              </a:rPr>
              <a:t> Bono</a:t>
            </a:r>
            <a:r>
              <a:rPr lang="en-US" sz="3600" dirty="0" smtClean="0">
                <a:ea typeface="+mj-ea"/>
                <a:cs typeface="+mj-cs"/>
              </a:rPr>
              <a:t>)</a:t>
            </a:r>
          </a:p>
        </p:txBody>
      </p:sp>
      <p:pic>
        <p:nvPicPr>
          <p:cNvPr id="55298" name="Content Placeholder 2" descr="Chaz_BonoGSNLOGO.jpg"/>
          <p:cNvPicPr>
            <a:picLocks noGrp="1" noChangeAspect="1"/>
          </p:cNvPicPr>
          <p:nvPr>
            <p:ph idx="1"/>
          </p:nvPr>
        </p:nvPicPr>
        <p:blipFill>
          <a:blip r:embed="rId3">
            <a:extLst>
              <a:ext uri="{28A0092B-C50C-407E-A947-70E740481C1C}">
                <a14:useLocalDpi xmlns:a14="http://schemas.microsoft.com/office/drawing/2010/main" val="0"/>
              </a:ext>
            </a:extLst>
          </a:blip>
          <a:srcRect l="-114178" r="-114178"/>
          <a:stretch>
            <a:fillRect/>
          </a:stretch>
        </p:blip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85800" y="411163"/>
            <a:ext cx="7772400" cy="1295400"/>
          </a:xfrm>
        </p:spPr>
        <p:txBody>
          <a:bodyPr/>
          <a:lstStyle/>
          <a:p>
            <a:pPr eaLnBrk="1" hangingPunct="1"/>
            <a:r>
              <a:rPr lang="en-US" altLang="en-US" sz="4000">
                <a:latin typeface="Verdana" charset="0"/>
                <a:ea typeface="ＭＳ Ｐゴシック" charset="-128"/>
              </a:rPr>
              <a:t>Transvestism (Transvestitism)</a:t>
            </a:r>
            <a:endParaRPr lang="en-US" altLang="en-US">
              <a:latin typeface="Verdana" charset="0"/>
              <a:ea typeface="ＭＳ Ｐゴシック" charset="-128"/>
            </a:endParaRPr>
          </a:p>
        </p:txBody>
      </p:sp>
      <p:sp>
        <p:nvSpPr>
          <p:cNvPr id="207875" name="Rectangle 3"/>
          <p:cNvSpPr>
            <a:spLocks noGrp="1" noChangeArrowheads="1"/>
          </p:cNvSpPr>
          <p:nvPr>
            <p:ph type="body" idx="1"/>
          </p:nvPr>
        </p:nvSpPr>
        <p:spPr/>
        <p:txBody>
          <a:bodyPr/>
          <a:lstStyle/>
          <a:p>
            <a:pPr eaLnBrk="1" hangingPunct="1"/>
            <a:r>
              <a:rPr lang="en-US" altLang="en-US" sz="2400">
                <a:latin typeface="Verdana" charset="0"/>
                <a:ea typeface="ＭＳ Ｐゴシック" charset="-128"/>
              </a:rPr>
              <a:t>Cross-dressing</a:t>
            </a:r>
          </a:p>
          <a:p>
            <a:pPr eaLnBrk="1" hangingPunct="1"/>
            <a:r>
              <a:rPr lang="en-US" altLang="en-US" sz="2400">
                <a:latin typeface="Verdana" charset="0"/>
                <a:ea typeface="ＭＳ Ｐゴシック" charset="-128"/>
              </a:rPr>
              <a:t>Drag:  Entertainment</a:t>
            </a:r>
          </a:p>
          <a:p>
            <a:pPr eaLnBrk="1" hangingPunct="1"/>
            <a:r>
              <a:rPr lang="en-US" altLang="en-US" sz="2400">
                <a:latin typeface="Verdana" charset="0"/>
                <a:ea typeface="ＭＳ Ｐゴシック" charset="-128"/>
              </a:rPr>
              <a:t>Transvestic Disorder (Transvestic Fetishism)</a:t>
            </a:r>
          </a:p>
          <a:p>
            <a:pPr lvl="1" eaLnBrk="1" hangingPunct="1"/>
            <a:r>
              <a:rPr lang="en-US" altLang="en-US">
                <a:latin typeface="Verdana" charset="0"/>
                <a:ea typeface="ＭＳ Ｐゴシック" charset="-128"/>
              </a:rPr>
              <a:t>DSM-5 Paraphilic Disorder</a:t>
            </a:r>
          </a:p>
          <a:p>
            <a:pPr lvl="1" eaLnBrk="1" hangingPunct="1"/>
            <a:r>
              <a:rPr lang="en-US" altLang="en-US">
                <a:latin typeface="Verdana" charset="0"/>
                <a:ea typeface="ＭＳ Ｐゴシック" charset="-128"/>
              </a:rPr>
              <a:t>Previously only heterosexual males (DSM-IV)</a:t>
            </a:r>
          </a:p>
          <a:p>
            <a:pPr lvl="1" eaLnBrk="1" hangingPunct="1"/>
            <a:r>
              <a:rPr lang="en-US" altLang="en-US">
                <a:latin typeface="Verdana" charset="0"/>
                <a:ea typeface="ＭＳ Ｐゴシック" charset="-128"/>
              </a:rPr>
              <a:t>recurrent, intense sexually arousing 			fantasies, sexual urges or behaviors involving    	cross-dressing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7875">
                                            <p:txEl>
                                              <p:pRg st="4" end="4"/>
                                            </p:txEl>
                                          </p:spTgt>
                                        </p:tgtEl>
                                        <p:attrNameLst>
                                          <p:attrName>style.visibility</p:attrName>
                                        </p:attrNameLst>
                                      </p:cBhvr>
                                      <p:to>
                                        <p:strVal val="visible"/>
                                      </p:to>
                                    </p:set>
                                    <p:animEffect transition="in" filter="fade">
                                      <p:cBhvr>
                                        <p:cTn id="7" dur="1000"/>
                                        <p:tgtEl>
                                          <p:spTgt spid="207875">
                                            <p:txEl>
                                              <p:pRg st="4" end="4"/>
                                            </p:txEl>
                                          </p:spTgt>
                                        </p:tgtEl>
                                      </p:cBhvr>
                                    </p:animEffect>
                                    <p:anim calcmode="lin" valueType="num">
                                      <p:cBhvr>
                                        <p:cTn id="8" dur="1000" fill="hold"/>
                                        <p:tgtEl>
                                          <p:spTgt spid="20787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078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07875">
                                            <p:txEl>
                                              <p:pRg st="5" end="5"/>
                                            </p:txEl>
                                          </p:spTgt>
                                        </p:tgtEl>
                                        <p:attrNameLst>
                                          <p:attrName>style.visibility</p:attrName>
                                        </p:attrNameLst>
                                      </p:cBhvr>
                                      <p:to>
                                        <p:strVal val="visible"/>
                                      </p:to>
                                    </p:set>
                                    <p:animEffect transition="in" filter="fade">
                                      <p:cBhvr>
                                        <p:cTn id="14" dur="1000"/>
                                        <p:tgtEl>
                                          <p:spTgt spid="207875">
                                            <p:txEl>
                                              <p:pRg st="5" end="5"/>
                                            </p:txEl>
                                          </p:spTgt>
                                        </p:tgtEl>
                                      </p:cBhvr>
                                    </p:animEffect>
                                    <p:anim calcmode="lin" valueType="num">
                                      <p:cBhvr>
                                        <p:cTn id="15" dur="1000" fill="hold"/>
                                        <p:tgtEl>
                                          <p:spTgt spid="207875">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20787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n-US" altLang="en-US">
                <a:ea typeface="ＭＳ Ｐゴシック" charset="-128"/>
              </a:rPr>
              <a:t>Drag</a:t>
            </a:r>
          </a:p>
        </p:txBody>
      </p:sp>
      <p:pic>
        <p:nvPicPr>
          <p:cNvPr id="5939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5544" r="-55544"/>
          <a:stretch>
            <a:fillRect/>
          </a:stretch>
        </p:blip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altLang="en-US">
                <a:ea typeface="ＭＳ Ｐゴシック" charset="-128"/>
              </a:rPr>
              <a:t>Gay Drag</a:t>
            </a:r>
          </a:p>
        </p:txBody>
      </p:sp>
      <p:pic>
        <p:nvPicPr>
          <p:cNvPr id="60418"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23428" r="-123428"/>
          <a:stretch>
            <a:fillRect/>
          </a:stretch>
        </p:blip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US" altLang="en-US">
                <a:ea typeface="ＭＳ Ｐゴシック" charset="-128"/>
              </a:rPr>
              <a:t>Drag Kings</a:t>
            </a:r>
          </a:p>
        </p:txBody>
      </p:sp>
      <p:pic>
        <p:nvPicPr>
          <p:cNvPr id="61442"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0116" r="-30116"/>
          <a:stretch>
            <a:fillRect/>
          </a:stretch>
        </p:blip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altLang="en-US">
                <a:ea typeface="ＭＳ Ｐゴシック" charset="-128"/>
              </a:rPr>
              <a:t>Intersex</a:t>
            </a:r>
          </a:p>
        </p:txBody>
      </p:sp>
      <p:sp>
        <p:nvSpPr>
          <p:cNvPr id="62466" name="Rectangle 3"/>
          <p:cNvSpPr>
            <a:spLocks noGrp="1" noChangeArrowheads="1"/>
          </p:cNvSpPr>
          <p:nvPr>
            <p:ph idx="1"/>
          </p:nvPr>
        </p:nvSpPr>
        <p:spPr/>
        <p:txBody>
          <a:bodyPr/>
          <a:lstStyle/>
          <a:p>
            <a:pPr eaLnBrk="1" hangingPunct="1"/>
            <a:r>
              <a:rPr lang="en-US" altLang="en-US" sz="2400">
                <a:ea typeface="ＭＳ Ｐゴシック" charset="-128"/>
              </a:rPr>
              <a:t>“Hermaphrodites</a:t>
            </a:r>
            <a:r>
              <a:rPr lang="ja-JP" altLang="en-US" sz="2400">
                <a:ea typeface="ＭＳ 明朝" charset="-128"/>
              </a:rPr>
              <a:t>”</a:t>
            </a:r>
            <a:endParaRPr lang="en-US" altLang="ja-JP" sz="2400">
              <a:ea typeface="ＭＳ Ｐゴシック" charset="-128"/>
            </a:endParaRPr>
          </a:p>
          <a:p>
            <a:pPr eaLnBrk="1" hangingPunct="1"/>
            <a:r>
              <a:rPr lang="en-US" altLang="en-US" sz="2400">
                <a:ea typeface="ＭＳ Ｐゴシック" charset="-128"/>
              </a:rPr>
              <a:t>“Disorders of Sexual Development</a:t>
            </a:r>
            <a:r>
              <a:rPr lang="ja-JP" altLang="en-US" sz="2400">
                <a:ea typeface="ＭＳ 明朝" charset="-128"/>
              </a:rPr>
              <a:t>”</a:t>
            </a:r>
            <a:endParaRPr lang="en-US" altLang="ja-JP" sz="2400">
              <a:ea typeface="ＭＳ Ｐゴシック" charset="-128"/>
            </a:endParaRPr>
          </a:p>
          <a:p>
            <a:pPr eaLnBrk="1" hangingPunct="1"/>
            <a:r>
              <a:rPr lang="en-US" altLang="en-US" sz="2400">
                <a:ea typeface="ＭＳ Ｐゴシック" charset="-128"/>
              </a:rPr>
              <a:t>Congenital anomaly of the reproductive and sexual system</a:t>
            </a:r>
          </a:p>
          <a:p>
            <a:pPr eaLnBrk="1" hangingPunct="1"/>
            <a:r>
              <a:rPr lang="en-US" altLang="en-US" sz="2400">
                <a:ea typeface="ＭＳ Ｐゴシック" charset="-128"/>
              </a:rPr>
              <a:t>Encompasses a wide variety of conditions</a:t>
            </a:r>
          </a:p>
          <a:p>
            <a:pPr eaLnBrk="1" hangingPunct="1"/>
            <a:r>
              <a:rPr lang="en-US" altLang="en-US" sz="2400">
                <a:ea typeface="ＭＳ Ｐゴシック" charset="-128"/>
              </a:rPr>
              <a:t>Most intersex people identify as men or women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ctrTitle"/>
          </p:nvPr>
        </p:nvSpPr>
        <p:spPr>
          <a:xfrm>
            <a:off x="457200" y="1295400"/>
            <a:ext cx="8228013" cy="1927225"/>
          </a:xfrm>
        </p:spPr>
        <p:txBody>
          <a:bodyPr/>
          <a:lstStyle/>
          <a:p>
            <a:pPr eaLnBrk="1" hangingPunct="1"/>
            <a:r>
              <a:rPr lang="en-US" altLang="en-US">
                <a:ea typeface="ＭＳ Ｐゴシック" charset="-128"/>
              </a:rPr>
              <a:t>History</a:t>
            </a:r>
          </a:p>
        </p:txBody>
      </p:sp>
      <p:sp>
        <p:nvSpPr>
          <p:cNvPr id="2051" name="Rectangle 3"/>
          <p:cNvSpPr>
            <a:spLocks noGrp="1" noChangeArrowheads="1"/>
          </p:cNvSpPr>
          <p:nvPr>
            <p:ph type="subTitle" idx="1"/>
          </p:nvPr>
        </p:nvSpPr>
        <p:spPr>
          <a:xfrm>
            <a:off x="457200" y="3308350"/>
            <a:ext cx="8228013" cy="1066800"/>
          </a:xfrm>
        </p:spPr>
        <p:txBody>
          <a:bodyPr rtlCol="0">
            <a:normAutofit/>
          </a:bodyPr>
          <a:lstStyle/>
          <a:p>
            <a:pPr eaLnBrk="1" fontAlgn="auto" hangingPunct="1">
              <a:spcAft>
                <a:spcPts val="0"/>
              </a:spcAft>
              <a:buFont typeface="Wingdings" pitchFamily="2" charset="2"/>
              <a:buNone/>
              <a:defRPr/>
            </a:pPr>
            <a:endParaRPr lang="en-US" smtClean="0">
              <a:ea typeface="+mn-ea"/>
              <a:cs typeface="+mn-cs"/>
            </a:endParaRPr>
          </a:p>
          <a:p>
            <a:pPr eaLnBrk="1" fontAlgn="auto" hangingPunct="1">
              <a:spcAft>
                <a:spcPts val="0"/>
              </a:spcAft>
              <a:buFont typeface="Wingdings" pitchFamily="2" charset="2"/>
              <a:buNone/>
              <a:defRPr/>
            </a:pPr>
            <a:endParaRPr lang="en-US" smtClean="0">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eaLnBrk="1" hangingPunct="1"/>
            <a:r>
              <a:rPr lang="en-US" altLang="en-US" sz="3800">
                <a:ea typeface="ＭＳ Ｐゴシック" charset="-128"/>
              </a:rPr>
              <a:t>Historical Attitudes to LGBT Patients</a:t>
            </a:r>
          </a:p>
        </p:txBody>
      </p:sp>
      <p:sp>
        <p:nvSpPr>
          <p:cNvPr id="66562" name="Content Placeholder 2"/>
          <p:cNvSpPr>
            <a:spLocks noGrp="1"/>
          </p:cNvSpPr>
          <p:nvPr>
            <p:ph idx="1"/>
          </p:nvPr>
        </p:nvSpPr>
        <p:spPr/>
        <p:txBody>
          <a:bodyPr/>
          <a:lstStyle/>
          <a:p>
            <a:pPr eaLnBrk="1" hangingPunct="1"/>
            <a:r>
              <a:rPr lang="en-US" altLang="en-US" sz="2400">
                <a:ea typeface="ＭＳ Ｐゴシック" charset="-128"/>
              </a:rPr>
              <a:t>Characterized by attitudes that could be construed as patronizing at best and, at worst, overtly hostile </a:t>
            </a:r>
          </a:p>
          <a:p>
            <a:pPr eaLnBrk="1" hangingPunct="1"/>
            <a:endParaRPr lang="en-US" altLang="en-US" sz="1200">
              <a:ea typeface="ＭＳ Ｐゴシック" charset="-128"/>
            </a:endParaRPr>
          </a:p>
          <a:p>
            <a:pPr eaLnBrk="1" hangingPunct="1"/>
            <a:r>
              <a:rPr lang="en-US" altLang="en-US" sz="2400">
                <a:ea typeface="ＭＳ Ｐゴシック" charset="-128"/>
              </a:rPr>
              <a:t>Mental health prejudices against LGBT patients still persist, albeit in subtler forms such as sparse research on the health and mental health needs of these populations (Institute of Medicine, 2011)</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3"/>
          <p:cNvSpPr>
            <a:spLocks noGrp="1"/>
          </p:cNvSpPr>
          <p:nvPr>
            <p:ph type="ctrTitle"/>
          </p:nvPr>
        </p:nvSpPr>
        <p:spPr>
          <a:xfrm>
            <a:off x="457200" y="2487613"/>
            <a:ext cx="8228013" cy="1927225"/>
          </a:xfrm>
        </p:spPr>
        <p:txBody>
          <a:bodyPr/>
          <a:lstStyle/>
          <a:p>
            <a:pPr eaLnBrk="1" hangingPunct="1"/>
            <a:r>
              <a:rPr lang="en-US" altLang="en-US" sz="3600">
                <a:ea typeface="ＭＳ Ｐゴシック" charset="-128"/>
              </a:rPr>
              <a:t>Homosexuality as Psychiatric Diagnosis</a:t>
            </a:r>
          </a:p>
        </p:txBody>
      </p:sp>
      <p:sp>
        <p:nvSpPr>
          <p:cNvPr id="5" name="Subtitle 4"/>
          <p:cNvSpPr>
            <a:spLocks noGrp="1"/>
          </p:cNvSpPr>
          <p:nvPr>
            <p:ph type="subTitle" idx="1"/>
          </p:nvPr>
        </p:nvSpPr>
        <p:spPr>
          <a:xfrm>
            <a:off x="457200" y="3308350"/>
            <a:ext cx="8228013" cy="1066800"/>
          </a:xfrm>
        </p:spPr>
        <p:txBody>
          <a:bodyPr rtlCol="0">
            <a:normAutofit/>
          </a:bodyPr>
          <a:lstStyle/>
          <a:p>
            <a:pPr eaLnBrk="1" fontAlgn="auto" hangingPunct="1">
              <a:spcAft>
                <a:spcPts val="0"/>
              </a:spcAft>
              <a:buFont typeface="Wingdings" pitchFamily="2" charset="2"/>
              <a:buNone/>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pPr eaLnBrk="1" hangingPunct="1"/>
            <a:r>
              <a:rPr lang="en-US" altLang="en-US" sz="4200">
                <a:ea typeface="ＭＳ Ｐゴシック" charset="-128"/>
              </a:rPr>
              <a:t>19th Century: From Sin to Illness</a:t>
            </a:r>
            <a:endParaRPr lang="en-US" altLang="en-US">
              <a:ea typeface="ＭＳ Ｐゴシック" charset="-128"/>
            </a:endParaRPr>
          </a:p>
        </p:txBody>
      </p:sp>
      <p:sp>
        <p:nvSpPr>
          <p:cNvPr id="68610" name="Rectangle 3"/>
          <p:cNvSpPr>
            <a:spLocks noGrp="1" noChangeArrowheads="1"/>
          </p:cNvSpPr>
          <p:nvPr>
            <p:ph idx="1"/>
          </p:nvPr>
        </p:nvSpPr>
        <p:spPr/>
        <p:txBody>
          <a:bodyPr/>
          <a:lstStyle/>
          <a:p>
            <a:pPr eaLnBrk="1" hangingPunct="1"/>
            <a:r>
              <a:rPr lang="en-US" altLang="en-US" sz="2600">
                <a:ea typeface="ＭＳ Ｐゴシック" charset="-128"/>
              </a:rPr>
              <a:t>Psychiatrists began classifying homosexuality as a mental disorder.  </a:t>
            </a:r>
          </a:p>
          <a:p>
            <a:pPr eaLnBrk="1" hangingPunct="1"/>
            <a:endParaRPr lang="en-US" altLang="en-US" sz="1200">
              <a:ea typeface="ＭＳ Ｐゴシック" charset="-128"/>
            </a:endParaRPr>
          </a:p>
          <a:p>
            <a:pPr eaLnBrk="1" hangingPunct="1"/>
            <a:r>
              <a:rPr lang="en-US" altLang="en-US" sz="2600" b="1">
                <a:ea typeface="ＭＳ Ｐゴシック" charset="-128"/>
              </a:rPr>
              <a:t>1869:</a:t>
            </a:r>
            <a:r>
              <a:rPr lang="en-US" altLang="en-US" sz="2600">
                <a:ea typeface="ＭＳ Ｐゴシック" charset="-128"/>
              </a:rPr>
              <a:t>  The invention of the “homosexual</a:t>
            </a:r>
            <a:r>
              <a:rPr lang="ja-JP" altLang="en-US" sz="2600">
                <a:ea typeface="ＭＳ 明朝" charset="-128"/>
              </a:rPr>
              <a:t>”</a:t>
            </a:r>
            <a:r>
              <a:rPr lang="en-US" altLang="ja-JP" sz="2600">
                <a:ea typeface="ＭＳ Ｐゴシック" charset="-128"/>
              </a:rPr>
              <a:t>  </a:t>
            </a:r>
          </a:p>
          <a:p>
            <a:pPr eaLnBrk="1" hangingPunct="1"/>
            <a:endParaRPr lang="en-US" altLang="en-US" sz="1200">
              <a:ea typeface="ＭＳ Ｐゴシック" charset="-128"/>
            </a:endParaRPr>
          </a:p>
          <a:p>
            <a:pPr eaLnBrk="1" hangingPunct="1"/>
            <a:r>
              <a:rPr lang="en-US" altLang="en-US" sz="2600" b="1">
                <a:ea typeface="ＭＳ Ｐゴシック" charset="-128"/>
              </a:rPr>
              <a:t>1886:</a:t>
            </a:r>
            <a:r>
              <a:rPr lang="en-US" altLang="en-US" sz="2600">
                <a:ea typeface="ＭＳ Ｐゴシック" charset="-128"/>
              </a:rPr>
              <a:t>  Krafft-Ebing: </a:t>
            </a:r>
            <a:r>
              <a:rPr lang="en-US" altLang="en-US" sz="2600" i="1">
                <a:ea typeface="ＭＳ Ｐゴシック" charset="-128"/>
              </a:rPr>
              <a:t>Psychopathia Sexualis</a:t>
            </a:r>
            <a:endParaRPr lang="en-US" altLang="en-US" sz="2600">
              <a:ea typeface="ＭＳ Ｐゴシック"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ctrTitle"/>
          </p:nvPr>
        </p:nvSpPr>
        <p:spPr>
          <a:xfrm>
            <a:off x="457200" y="1295400"/>
            <a:ext cx="8228013" cy="1927225"/>
          </a:xfrm>
        </p:spPr>
        <p:txBody>
          <a:bodyPr/>
          <a:lstStyle/>
          <a:p>
            <a:pPr eaLnBrk="1" hangingPunct="1"/>
            <a:r>
              <a:rPr lang="en-US" altLang="en-US">
                <a:ea typeface="ＭＳ Ｐゴシック" charset="-128"/>
              </a:rPr>
              <a:t>The Principles of Medical Ethics </a:t>
            </a:r>
          </a:p>
        </p:txBody>
      </p:sp>
      <p:sp>
        <p:nvSpPr>
          <p:cNvPr id="5" name="Subtitle 4"/>
          <p:cNvSpPr>
            <a:spLocks noGrp="1"/>
          </p:cNvSpPr>
          <p:nvPr>
            <p:ph type="subTitle" idx="1"/>
          </p:nvPr>
        </p:nvSpPr>
        <p:spPr>
          <a:xfrm>
            <a:off x="457200" y="3308350"/>
            <a:ext cx="8228013" cy="1066800"/>
          </a:xfrm>
        </p:spPr>
        <p:txBody>
          <a:bodyPr rtlCol="0">
            <a:noAutofit/>
          </a:bodyPr>
          <a:lstStyle/>
          <a:p>
            <a:pPr eaLnBrk="1" fontAlgn="auto" hangingPunct="1">
              <a:spcAft>
                <a:spcPts val="0"/>
              </a:spcAft>
              <a:buFont typeface="Wingdings" pitchFamily="2" charset="2"/>
              <a:buNone/>
              <a:defRPr/>
            </a:pPr>
            <a:endParaRPr lang="en-US" sz="2400" dirty="0" smtClean="0">
              <a:ea typeface="+mn-ea"/>
              <a:cs typeface="+mn-cs"/>
            </a:endParaRPr>
          </a:p>
          <a:p>
            <a:pPr eaLnBrk="1" fontAlgn="auto" hangingPunct="1">
              <a:spcAft>
                <a:spcPts val="0"/>
              </a:spcAft>
              <a:buFont typeface="Wingdings" pitchFamily="2" charset="2"/>
              <a:buNone/>
              <a:defRPr/>
            </a:pPr>
            <a:endParaRPr lang="en-US" sz="2400" dirty="0" smtClean="0">
              <a:ea typeface="+mn-ea"/>
              <a:cs typeface="+mn-cs"/>
            </a:endParaRPr>
          </a:p>
          <a:p>
            <a:pPr eaLnBrk="1" fontAlgn="auto" hangingPunct="1">
              <a:spcAft>
                <a:spcPts val="0"/>
              </a:spcAft>
              <a:buFont typeface="Wingdings" pitchFamily="2" charset="2"/>
              <a:buNone/>
              <a:defRPr/>
            </a:pPr>
            <a:r>
              <a:rPr lang="en-US" sz="2400" dirty="0">
                <a:ea typeface="+mn-ea"/>
                <a:cs typeface="+mn-cs"/>
              </a:rPr>
              <a:t>With Annotations Especially Applicable to Psychiatry </a:t>
            </a:r>
          </a:p>
          <a:p>
            <a:pPr eaLnBrk="1" fontAlgn="auto" hangingPunct="1">
              <a:spcAft>
                <a:spcPts val="0"/>
              </a:spcAft>
              <a:buFont typeface="Wingdings" pitchFamily="2" charset="2"/>
              <a:buNone/>
              <a:defRPr/>
            </a:pPr>
            <a:r>
              <a:rPr lang="en-US" sz="2400" dirty="0" smtClean="0">
                <a:ea typeface="+mn-ea"/>
                <a:cs typeface="+mn-cs"/>
              </a:rPr>
              <a:t>(2009)</a:t>
            </a:r>
            <a:endParaRPr lang="en-US" sz="2400" dirty="0">
              <a:ea typeface="+mn-ea"/>
              <a:cs typeface="+mn-cs"/>
            </a:endParaRPr>
          </a:p>
          <a:p>
            <a:pPr eaLnBrk="1" fontAlgn="auto" hangingPunct="1">
              <a:spcAft>
                <a:spcPts val="0"/>
              </a:spcAft>
              <a:buFont typeface="Wingdings" pitchFamily="2" charset="2"/>
              <a:buNone/>
              <a:defRPr/>
            </a:pPr>
            <a:endParaRPr lang="en-US" sz="2400" dirty="0" smtClean="0">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en-US" altLang="en-US">
                <a:ea typeface="ＭＳ Ｐゴシック" charset="-128"/>
              </a:rPr>
              <a:t>20th Century:  Psychoanalysis</a:t>
            </a:r>
          </a:p>
        </p:txBody>
      </p:sp>
      <p:sp>
        <p:nvSpPr>
          <p:cNvPr id="70658" name="Rectangle 3"/>
          <p:cNvSpPr>
            <a:spLocks noGrp="1" noChangeArrowheads="1"/>
          </p:cNvSpPr>
          <p:nvPr>
            <p:ph idx="1"/>
          </p:nvPr>
        </p:nvSpPr>
        <p:spPr/>
        <p:txBody>
          <a:bodyPr/>
          <a:lstStyle/>
          <a:p>
            <a:pPr eaLnBrk="1" hangingPunct="1">
              <a:lnSpc>
                <a:spcPct val="90000"/>
              </a:lnSpc>
            </a:pPr>
            <a:r>
              <a:rPr lang="en-US" altLang="en-US" sz="2400">
                <a:ea typeface="ＭＳ Ｐゴシック" charset="-128"/>
              </a:rPr>
              <a:t>Starts to move away from the illness model but eventually moves back. </a:t>
            </a:r>
          </a:p>
          <a:p>
            <a:pPr eaLnBrk="1" hangingPunct="1">
              <a:lnSpc>
                <a:spcPct val="90000"/>
              </a:lnSpc>
            </a:pPr>
            <a:r>
              <a:rPr lang="en-US" altLang="en-US" sz="2400" b="1">
                <a:ea typeface="ＭＳ Ｐゴシック" charset="-128"/>
              </a:rPr>
              <a:t>1905:</a:t>
            </a:r>
            <a:r>
              <a:rPr lang="en-US" altLang="en-US" sz="2400">
                <a:ea typeface="ＭＳ Ｐゴシック" charset="-128"/>
              </a:rPr>
              <a:t> Freud’s “Developmental Arrest”—not quite an illness, but not quite normal</a:t>
            </a:r>
          </a:p>
          <a:p>
            <a:pPr eaLnBrk="1" hangingPunct="1">
              <a:lnSpc>
                <a:spcPct val="90000"/>
              </a:lnSpc>
            </a:pPr>
            <a:r>
              <a:rPr lang="en-US" altLang="en-US" sz="2400" b="1">
                <a:ea typeface="ＭＳ Ｐゴシック" charset="-128"/>
              </a:rPr>
              <a:t>1940-1992:</a:t>
            </a:r>
            <a:r>
              <a:rPr lang="en-US" altLang="en-US" sz="2400">
                <a:ea typeface="ＭＳ Ｐゴシック" charset="-128"/>
              </a:rPr>
              <a:t> Psychoanalysts primarily view homosexuality as a “perversion” and a condition in need of “treatment”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itle 1"/>
          <p:cNvSpPr>
            <a:spLocks noGrp="1"/>
          </p:cNvSpPr>
          <p:nvPr>
            <p:ph type="title"/>
          </p:nvPr>
        </p:nvSpPr>
        <p:spPr/>
        <p:txBody>
          <a:bodyPr/>
          <a:lstStyle/>
          <a:p>
            <a:r>
              <a:rPr lang="en-US" altLang="en-US">
                <a:ea typeface="ＭＳ Ｐゴシック" charset="-128"/>
              </a:rPr>
              <a:t>Psychoanalysis</a:t>
            </a:r>
          </a:p>
        </p:txBody>
      </p:sp>
      <p:sp>
        <p:nvSpPr>
          <p:cNvPr id="3" name="Content Placeholder 2"/>
          <p:cNvSpPr>
            <a:spLocks noGrp="1"/>
          </p:cNvSpPr>
          <p:nvPr>
            <p:ph idx="1"/>
          </p:nvPr>
        </p:nvSpPr>
        <p:spPr/>
        <p:txBody>
          <a:bodyPr/>
          <a:lstStyle/>
          <a:p>
            <a:r>
              <a:rPr lang="en-US" altLang="en-US">
                <a:ea typeface="ＭＳ Ｐゴシック" charset="-128"/>
              </a:rPr>
              <a:t>Theory of homosexuality based on studies of</a:t>
            </a:r>
          </a:p>
          <a:p>
            <a:pPr lvl="1"/>
            <a:r>
              <a:rPr lang="en-US" altLang="en-US">
                <a:ea typeface="ＭＳ Ｐゴシック" charset="-128"/>
              </a:rPr>
              <a:t>Individual patients seeking treatment who are unhappy about their sexual orientation (case histories) </a:t>
            </a:r>
          </a:p>
          <a:p>
            <a:pPr lvl="1"/>
            <a:r>
              <a:rPr lang="en-US" altLang="en-US">
                <a:ea typeface="ＭＳ Ｐゴシック" charset="-128"/>
              </a:rPr>
              <a:t>Prison populations</a:t>
            </a:r>
          </a:p>
          <a:p>
            <a:endParaRPr lang="en-US" altLang="en-US">
              <a:ea typeface="ＭＳ Ｐゴシック" charset="-128"/>
            </a:endParaRPr>
          </a:p>
          <a:p>
            <a:r>
              <a:rPr lang="en-US" altLang="en-US">
                <a:ea typeface="ＭＳ Ｐゴシック" charset="-128"/>
              </a:rPr>
              <a:t>Sexology Research: Field studies of non-patient populations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altLang="en-US" sz="4200">
                <a:ea typeface="ＭＳ Ｐゴシック" charset="-128"/>
              </a:rPr>
              <a:t>20th Century: Sexology Research</a:t>
            </a:r>
            <a:endParaRPr lang="en-US" altLang="en-US">
              <a:ea typeface="ＭＳ Ｐゴシック" charset="-128"/>
            </a:endParaRPr>
          </a:p>
        </p:txBody>
      </p:sp>
      <p:sp>
        <p:nvSpPr>
          <p:cNvPr id="72706" name="Rectangle 3"/>
          <p:cNvSpPr>
            <a:spLocks noGrp="1" noChangeArrowheads="1"/>
          </p:cNvSpPr>
          <p:nvPr>
            <p:ph idx="1"/>
          </p:nvPr>
        </p:nvSpPr>
        <p:spPr/>
        <p:txBody>
          <a:bodyPr/>
          <a:lstStyle/>
          <a:p>
            <a:pPr eaLnBrk="1" hangingPunct="1"/>
            <a:r>
              <a:rPr lang="en-US" altLang="en-US" sz="2400">
                <a:ea typeface="ＭＳ Ｐゴシック" charset="-128"/>
              </a:rPr>
              <a:t>The move toward a view of homosexuality as a “normal variant” of human sexuality (left-handedness)</a:t>
            </a:r>
          </a:p>
          <a:p>
            <a:pPr eaLnBrk="1" hangingPunct="1"/>
            <a:endParaRPr lang="en-US" altLang="en-US" sz="2400">
              <a:ea typeface="ＭＳ Ｐゴシック" charset="-128"/>
            </a:endParaRPr>
          </a:p>
          <a:p>
            <a:pPr eaLnBrk="1" hangingPunct="1"/>
            <a:r>
              <a:rPr lang="en-US" altLang="en-US" sz="2400" b="1">
                <a:ea typeface="ＭＳ Ｐゴシック" charset="-128"/>
              </a:rPr>
              <a:t>1948 and 1953:</a:t>
            </a:r>
            <a:r>
              <a:rPr lang="en-US" altLang="en-US" sz="2400">
                <a:ea typeface="ＭＳ Ｐゴシック" charset="-128"/>
              </a:rPr>
              <a:t>  The Kinsey Reports</a:t>
            </a:r>
          </a:p>
          <a:p>
            <a:pPr eaLnBrk="1" hangingPunct="1"/>
            <a:r>
              <a:rPr lang="en-US" altLang="en-US" sz="2400" b="1">
                <a:ea typeface="ＭＳ Ｐゴシック" charset="-128"/>
              </a:rPr>
              <a:t>1957:</a:t>
            </a:r>
            <a:r>
              <a:rPr lang="en-US" altLang="en-US" sz="2400">
                <a:ea typeface="ＭＳ Ｐゴシック" charset="-128"/>
              </a:rPr>
              <a:t>  Evelyn Hooker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685800" y="438150"/>
            <a:ext cx="7772400" cy="1295400"/>
          </a:xfrm>
        </p:spPr>
        <p:txBody>
          <a:bodyPr/>
          <a:lstStyle/>
          <a:p>
            <a:pPr eaLnBrk="1" hangingPunct="1">
              <a:defRPr/>
            </a:pPr>
            <a:r>
              <a:rPr lang="en-US" dirty="0" smtClean="0">
                <a:cs typeface="+mj-cs"/>
              </a:rPr>
              <a:t>Alfred Kinsey</a:t>
            </a:r>
          </a:p>
        </p:txBody>
      </p:sp>
      <p:sp>
        <p:nvSpPr>
          <p:cNvPr id="202755" name="Rectangle 3"/>
          <p:cNvSpPr>
            <a:spLocks noGrp="1" noChangeArrowheads="1"/>
          </p:cNvSpPr>
          <p:nvPr>
            <p:ph type="body" idx="1"/>
          </p:nvPr>
        </p:nvSpPr>
        <p:spPr/>
        <p:txBody>
          <a:bodyPr/>
          <a:lstStyle/>
          <a:p>
            <a:pPr eaLnBrk="1" hangingPunct="1">
              <a:lnSpc>
                <a:spcPct val="90000"/>
              </a:lnSpc>
            </a:pPr>
            <a:r>
              <a:rPr lang="en-US" altLang="en-US">
                <a:ea typeface="ＭＳ Ｐゴシック" charset="-128"/>
              </a:rPr>
              <a:t>Insect taxonomy</a:t>
            </a:r>
          </a:p>
          <a:p>
            <a:pPr eaLnBrk="1" hangingPunct="1">
              <a:lnSpc>
                <a:spcPct val="90000"/>
              </a:lnSpc>
            </a:pPr>
            <a:r>
              <a:rPr lang="en-US" altLang="en-US">
                <a:ea typeface="ＭＳ Ｐゴシック" charset="-128"/>
              </a:rPr>
              <a:t>Evolutionary importance of variations within a species</a:t>
            </a:r>
          </a:p>
          <a:p>
            <a:pPr eaLnBrk="1" hangingPunct="1">
              <a:lnSpc>
                <a:spcPct val="90000"/>
              </a:lnSpc>
            </a:pPr>
            <a:r>
              <a:rPr lang="en-US" altLang="en-US">
                <a:ea typeface="ＭＳ Ｐゴシック" charset="-128"/>
              </a:rPr>
              <a:t>Thousands of detailed interviews about people</a:t>
            </a:r>
            <a:r>
              <a:rPr lang="ja-JP" altLang="en-US">
                <a:latin typeface="Arial" charset="0"/>
                <a:ea typeface="ＭＳ Ｐゴシック" charset="-128"/>
              </a:rPr>
              <a:t>’</a:t>
            </a:r>
            <a:r>
              <a:rPr lang="en-US" altLang="ja-JP">
                <a:ea typeface="ＭＳ Ｐゴシック" charset="-128"/>
              </a:rPr>
              <a:t>s sexual practices (non-patients)</a:t>
            </a:r>
          </a:p>
          <a:p>
            <a:pPr eaLnBrk="1" hangingPunct="1">
              <a:lnSpc>
                <a:spcPct val="90000"/>
              </a:lnSpc>
            </a:pPr>
            <a:r>
              <a:rPr lang="en-US" altLang="en-US">
                <a:ea typeface="ＭＳ Ｐゴシック" charset="-128"/>
              </a:rPr>
              <a:t>Kinsey scale (0-6)</a:t>
            </a:r>
          </a:p>
          <a:p>
            <a:pPr eaLnBrk="1" hangingPunct="1">
              <a:lnSpc>
                <a:spcPct val="90000"/>
              </a:lnSpc>
            </a:pPr>
            <a:r>
              <a:rPr lang="en-US" altLang="en-US">
                <a:ea typeface="ＭＳ Ｐゴシック" charset="-128"/>
              </a:rPr>
              <a:t>High rates of homosexuality (10-37%) argued in favor of normal variation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3"/>
          <p:cNvSpPr>
            <a:spLocks noGrp="1"/>
          </p:cNvSpPr>
          <p:nvPr>
            <p:ph type="title"/>
          </p:nvPr>
        </p:nvSpPr>
        <p:spPr/>
        <p:txBody>
          <a:bodyPr/>
          <a:lstStyle/>
          <a:p>
            <a:r>
              <a:rPr lang="en-US" altLang="en-US">
                <a:ea typeface="ＭＳ Ｐゴシック" charset="-128"/>
              </a:rPr>
              <a:t>Kinsey Scale</a:t>
            </a:r>
          </a:p>
        </p:txBody>
      </p:sp>
      <p:pic>
        <p:nvPicPr>
          <p:cNvPr id="76802" name="Content Placeholder 2" descr="1280px-Kinsey_Scale.svg.png"/>
          <p:cNvPicPr>
            <a:picLocks noGrp="1" noChangeAspect="1"/>
          </p:cNvPicPr>
          <p:nvPr>
            <p:ph sz="half" idx="1"/>
          </p:nvPr>
        </p:nvPicPr>
        <p:blipFill>
          <a:blip r:embed="rId3">
            <a:extLst>
              <a:ext uri="{28A0092B-C50C-407E-A947-70E740481C1C}">
                <a14:useLocalDpi xmlns:a14="http://schemas.microsoft.com/office/drawing/2010/main" val="0"/>
              </a:ext>
            </a:extLst>
          </a:blip>
          <a:srcRect t="-27315" b="-27315"/>
          <a:stretch>
            <a:fillRect/>
          </a:stretch>
        </p:blipFill>
        <p:spPr>
          <a:xfrm>
            <a:off x="741363" y="2784475"/>
            <a:ext cx="3767137" cy="3252788"/>
          </a:xfrm>
        </p:spPr>
      </p:pic>
      <p:sp>
        <p:nvSpPr>
          <p:cNvPr id="76803" name="Rectangle 3"/>
          <p:cNvSpPr>
            <a:spLocks noGrp="1" noChangeArrowheads="1"/>
          </p:cNvSpPr>
          <p:nvPr>
            <p:ph sz="half" idx="2"/>
          </p:nvPr>
        </p:nvSpPr>
        <p:spPr>
          <a:xfrm>
            <a:off x="4635500" y="2784475"/>
            <a:ext cx="3767138" cy="3252788"/>
          </a:xfrm>
        </p:spPr>
        <p:txBody>
          <a:bodyPr/>
          <a:lstStyle/>
          <a:p>
            <a:pPr eaLnBrk="1" hangingPunct="1">
              <a:lnSpc>
                <a:spcPct val="90000"/>
              </a:lnSpc>
            </a:pPr>
            <a:r>
              <a:rPr lang="en-US" altLang="en-US" sz="2400">
                <a:ea typeface="ＭＳ Ｐゴシック" charset="-128"/>
              </a:rPr>
              <a:t>Kinsey 0:  Exclusive Heterosexuality</a:t>
            </a:r>
          </a:p>
          <a:p>
            <a:pPr eaLnBrk="1" hangingPunct="1">
              <a:lnSpc>
                <a:spcPct val="90000"/>
              </a:lnSpc>
            </a:pPr>
            <a:endParaRPr lang="en-US" altLang="en-US" sz="1000">
              <a:ea typeface="ＭＳ Ｐゴシック" charset="-128"/>
            </a:endParaRPr>
          </a:p>
          <a:p>
            <a:pPr eaLnBrk="1" hangingPunct="1">
              <a:lnSpc>
                <a:spcPct val="90000"/>
              </a:lnSpc>
            </a:pPr>
            <a:r>
              <a:rPr lang="en-US" altLang="en-US" sz="2400">
                <a:ea typeface="ＭＳ Ｐゴシック" charset="-128"/>
              </a:rPr>
              <a:t>Kinsey 6:  Exclusive Homosexuality</a:t>
            </a:r>
          </a:p>
          <a:p>
            <a:pPr eaLnBrk="1" hangingPunct="1">
              <a:lnSpc>
                <a:spcPct val="90000"/>
              </a:lnSpc>
            </a:pPr>
            <a:endParaRPr lang="en-US" altLang="en-US" sz="1000">
              <a:ea typeface="ＭＳ Ｐゴシック" charset="-128"/>
            </a:endParaRPr>
          </a:p>
          <a:p>
            <a:pPr eaLnBrk="1" hangingPunct="1">
              <a:lnSpc>
                <a:spcPct val="90000"/>
              </a:lnSpc>
            </a:pPr>
            <a:r>
              <a:rPr lang="en-US" altLang="en-US" sz="2400">
                <a:ea typeface="ＭＳ Ｐゴシック" charset="-128"/>
              </a:rPr>
              <a:t>Five Grades of Bisexuality (Kinsey1-5)</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p:cNvPicPr>
            <a:picLocks noGrp="1" noChangeAspect="1" noChangeArrowheads="1"/>
          </p:cNvPicPr>
          <p:nvPr>
            <p:ph/>
          </p:nvPr>
        </p:nvPicPr>
        <p:blipFill>
          <a:blip r:embed="rId3">
            <a:extLst>
              <a:ext uri="{28A0092B-C50C-407E-A947-70E740481C1C}">
                <a14:useLocalDpi xmlns:a14="http://schemas.microsoft.com/office/drawing/2010/main" val="0"/>
              </a:ext>
            </a:extLst>
          </a:blip>
          <a:srcRect t="-525" b="-525"/>
          <a:stretch>
            <a:fillRect/>
          </a:stretch>
        </p:blipFill>
        <p:spPr>
          <a:xfrm>
            <a:off x="950913" y="850900"/>
            <a:ext cx="7240587" cy="57150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1026"/>
          <p:cNvSpPr>
            <a:spLocks noGrp="1" noChangeArrowheads="1"/>
          </p:cNvSpPr>
          <p:nvPr>
            <p:ph type="title"/>
          </p:nvPr>
        </p:nvSpPr>
        <p:spPr>
          <a:xfrm>
            <a:off x="685800" y="438150"/>
            <a:ext cx="7772400" cy="1295400"/>
          </a:xfrm>
        </p:spPr>
        <p:txBody>
          <a:bodyPr/>
          <a:lstStyle/>
          <a:p>
            <a:pPr eaLnBrk="1" hangingPunct="1">
              <a:defRPr/>
            </a:pPr>
            <a:r>
              <a:rPr lang="en-US" dirty="0" smtClean="0">
                <a:cs typeface="+mj-cs"/>
              </a:rPr>
              <a:t>Evelyn Hooker</a:t>
            </a:r>
          </a:p>
        </p:txBody>
      </p:sp>
      <p:sp>
        <p:nvSpPr>
          <p:cNvPr id="212995" name="Rectangle 1027"/>
          <p:cNvSpPr>
            <a:spLocks noGrp="1" noChangeArrowheads="1"/>
          </p:cNvSpPr>
          <p:nvPr>
            <p:ph type="body" idx="1"/>
          </p:nvPr>
        </p:nvSpPr>
        <p:spPr/>
        <p:txBody>
          <a:bodyPr/>
          <a:lstStyle/>
          <a:p>
            <a:pPr eaLnBrk="1" hangingPunct="1">
              <a:lnSpc>
                <a:spcPct val="90000"/>
              </a:lnSpc>
            </a:pPr>
            <a:r>
              <a:rPr lang="en-US" altLang="en-US">
                <a:ea typeface="ＭＳ Ｐゴシック" charset="-128"/>
              </a:rPr>
              <a:t>1957:  Study compared non-patient homosexual men with heterosexual controls</a:t>
            </a:r>
          </a:p>
          <a:p>
            <a:pPr eaLnBrk="1" hangingPunct="1">
              <a:lnSpc>
                <a:spcPct val="90000"/>
              </a:lnSpc>
            </a:pPr>
            <a:r>
              <a:rPr lang="en-US" altLang="en-US">
                <a:ea typeface="ＭＳ Ｐゴシック" charset="-128"/>
              </a:rPr>
              <a:t>Use of projective tests to elicit psychopathology</a:t>
            </a:r>
          </a:p>
          <a:p>
            <a:pPr eaLnBrk="1" hangingPunct="1">
              <a:lnSpc>
                <a:spcPct val="90000"/>
              </a:lnSpc>
            </a:pPr>
            <a:r>
              <a:rPr lang="ja-JP" altLang="en-US">
                <a:latin typeface="Arial" charset="0"/>
                <a:ea typeface="ＭＳ Ｐゴシック" charset="-128"/>
              </a:rPr>
              <a:t>“</a:t>
            </a:r>
            <a:r>
              <a:rPr lang="en-US" altLang="ja-JP">
                <a:ea typeface="ＭＳ Ｐゴシック" charset="-128"/>
              </a:rPr>
              <a:t>Blind</a:t>
            </a:r>
            <a:r>
              <a:rPr lang="ja-JP" altLang="en-US">
                <a:latin typeface="Arial" charset="0"/>
                <a:ea typeface="ＭＳ Ｐゴシック" charset="-128"/>
              </a:rPr>
              <a:t>”</a:t>
            </a:r>
            <a:r>
              <a:rPr lang="en-US" altLang="ja-JP">
                <a:ea typeface="ＭＳ Ｐゴシック" charset="-128"/>
              </a:rPr>
              <a:t> judges</a:t>
            </a:r>
          </a:p>
          <a:p>
            <a:pPr eaLnBrk="1" hangingPunct="1">
              <a:lnSpc>
                <a:spcPct val="90000"/>
              </a:lnSpc>
            </a:pPr>
            <a:r>
              <a:rPr lang="en-US" altLang="en-US">
                <a:ea typeface="ＭＳ Ｐゴシック" charset="-128"/>
              </a:rPr>
              <a:t>No significant differences found between two groups</a:t>
            </a:r>
          </a:p>
          <a:p>
            <a:pPr eaLnBrk="1" hangingPunct="1">
              <a:lnSpc>
                <a:spcPct val="90000"/>
              </a:lnSpc>
            </a:pPr>
            <a:r>
              <a:rPr lang="en-US" altLang="en-US">
                <a:ea typeface="ＭＳ Ｐゴシック" charset="-128"/>
              </a:rPr>
              <a:t>Reproducible experiment</a:t>
            </a:r>
          </a:p>
          <a:p>
            <a:pPr eaLnBrk="1" hangingPunct="1">
              <a:lnSpc>
                <a:spcPct val="90000"/>
              </a:lnSpc>
            </a:pPr>
            <a:r>
              <a:rPr lang="en-US" altLang="en-US">
                <a:ea typeface="ＭＳ Ｐゴシック" charset="-128"/>
              </a:rPr>
              <a:t>Results at odds with prevailing, dominant psychoanalytic theory of the time—supports normal variant point of view</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eaLnBrk="1" hangingPunct="1"/>
            <a:r>
              <a:rPr lang="en-US" altLang="en-US">
                <a:ea typeface="ＭＳ Ｐゴシック" charset="-128"/>
              </a:rPr>
              <a:t>1973:  APA Decision</a:t>
            </a:r>
          </a:p>
        </p:txBody>
      </p:sp>
      <p:sp>
        <p:nvSpPr>
          <p:cNvPr id="82946" name="Rectangle 3"/>
          <p:cNvSpPr>
            <a:spLocks noGrp="1" noChangeArrowheads="1"/>
          </p:cNvSpPr>
          <p:nvPr>
            <p:ph idx="1"/>
          </p:nvPr>
        </p:nvSpPr>
        <p:spPr/>
        <p:txBody>
          <a:bodyPr/>
          <a:lstStyle/>
          <a:p>
            <a:pPr eaLnBrk="1" hangingPunct="1"/>
            <a:r>
              <a:rPr lang="en-US" altLang="en-US" sz="2800" b="1">
                <a:ea typeface="ＭＳ Ｐゴシック" charset="-128"/>
              </a:rPr>
              <a:t>1969:</a:t>
            </a:r>
            <a:r>
              <a:rPr lang="en-US" altLang="en-US" sz="2800">
                <a:ea typeface="ＭＳ Ｐゴシック" charset="-128"/>
              </a:rPr>
              <a:t>  Stonewall riots begin modern gay liberation movement.</a:t>
            </a:r>
          </a:p>
          <a:p>
            <a:pPr eaLnBrk="1" hangingPunct="1"/>
            <a:r>
              <a:rPr lang="en-US" altLang="en-US" sz="2800" b="1">
                <a:ea typeface="ＭＳ Ｐゴシック" charset="-128"/>
              </a:rPr>
              <a:t>1970:</a:t>
            </a:r>
            <a:r>
              <a:rPr lang="en-US" altLang="en-US" sz="2800">
                <a:ea typeface="ＭＳ Ｐゴシック" charset="-128"/>
              </a:rPr>
              <a:t> Gay activists </a:t>
            </a:r>
            <a:r>
              <a:rPr lang="ja-JP" altLang="en-US" sz="2800">
                <a:ea typeface="ＭＳ 明朝" charset="-128"/>
              </a:rPr>
              <a:t>“</a:t>
            </a:r>
            <a:r>
              <a:rPr lang="en-US" altLang="ja-JP" sz="2800">
                <a:ea typeface="ＭＳ Ｐゴシック" charset="-128"/>
              </a:rPr>
              <a:t>zap</a:t>
            </a:r>
            <a:r>
              <a:rPr lang="ja-JP" altLang="en-US" sz="2800">
                <a:ea typeface="ＭＳ 明朝" charset="-128"/>
              </a:rPr>
              <a:t>”</a:t>
            </a:r>
            <a:r>
              <a:rPr lang="en-US" altLang="ja-JP" sz="2800">
                <a:ea typeface="ＭＳ Ｐゴシック" charset="-128"/>
              </a:rPr>
              <a:t> APA meetings</a:t>
            </a:r>
          </a:p>
          <a:p>
            <a:pPr eaLnBrk="1" hangingPunct="1"/>
            <a:endParaRPr lang="en-US" altLang="en-US" sz="2800">
              <a:ea typeface="ＭＳ Ｐゴシック" charset="-128"/>
            </a:endParaRPr>
          </a:p>
          <a:p>
            <a:pPr eaLnBrk="1" hangingPunct="1"/>
            <a:r>
              <a:rPr lang="en-US" altLang="en-US" sz="2800" b="1">
                <a:ea typeface="ＭＳ Ｐゴシック" charset="-128"/>
              </a:rPr>
              <a:t>1972:</a:t>
            </a:r>
            <a:r>
              <a:rPr lang="en-US" altLang="en-US" sz="2800">
                <a:ea typeface="ＭＳ Ｐゴシック" charset="-128"/>
              </a:rPr>
              <a:t>  Dr. H. Anonymous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eaLnBrk="1" hangingPunct="1"/>
            <a:r>
              <a:rPr lang="en-US" altLang="en-US" sz="3600">
                <a:ea typeface="ＭＳ Ｐゴシック" charset="-128"/>
              </a:rPr>
              <a:t>Dr. H Anonymous (John Fryer, MD)</a:t>
            </a:r>
            <a:endParaRPr lang="en-US" altLang="en-US">
              <a:ea typeface="ＭＳ Ｐゴシック" charset="-128"/>
            </a:endParaRPr>
          </a:p>
        </p:txBody>
      </p:sp>
      <p:pic>
        <p:nvPicPr>
          <p:cNvPr id="84994"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42711" r="-42711"/>
          <a:stretch>
            <a:fillRect/>
          </a:stretch>
        </p:blipFill>
        <p:spPr>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pPr eaLnBrk="1" hangingPunct="1"/>
            <a:r>
              <a:rPr lang="en-US" altLang="en-US">
                <a:ea typeface="ＭＳ Ｐゴシック" charset="-128"/>
              </a:rPr>
              <a:t>John Fryer, MD</a:t>
            </a:r>
          </a:p>
        </p:txBody>
      </p:sp>
      <p:pic>
        <p:nvPicPr>
          <p:cNvPr id="87042"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93613" r="-93613"/>
          <a:stretch>
            <a:fillRect/>
          </a:stretch>
        </p:blipFill>
        <p:spPr>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altLang="en-US" sz="4800">
                <a:ea typeface="ＭＳ Ｐゴシック" charset="-128"/>
              </a:rPr>
              <a:t>Section 1</a:t>
            </a:r>
            <a:endParaRPr lang="en-US" altLang="en-US">
              <a:ea typeface="ＭＳ Ｐゴシック" charset="-128"/>
            </a:endParaRP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Wingdings" pitchFamily="2" charset="2"/>
              <a:buChar char="S"/>
              <a:defRPr/>
            </a:pPr>
            <a:r>
              <a:rPr lang="en-US" sz="2800" i="1" dirty="0" smtClean="0">
                <a:solidFill>
                  <a:schemeClr val="tx1">
                    <a:lumMod val="65000"/>
                    <a:lumOff val="35000"/>
                  </a:schemeClr>
                </a:solidFill>
                <a:ea typeface="+mn-ea"/>
                <a:cs typeface="+mn-cs"/>
              </a:rPr>
              <a:t>A </a:t>
            </a:r>
            <a:r>
              <a:rPr lang="en-US" sz="2800" i="1" dirty="0">
                <a:solidFill>
                  <a:schemeClr val="tx1">
                    <a:lumMod val="65000"/>
                    <a:lumOff val="35000"/>
                  </a:schemeClr>
                </a:solidFill>
                <a:ea typeface="+mn-ea"/>
                <a:cs typeface="+mn-cs"/>
              </a:rPr>
              <a:t>physician shall be dedicated to providing competent medical care, with compassion and respect for human dignity and rights</a:t>
            </a:r>
            <a:r>
              <a:rPr lang="en-US" sz="2800" dirty="0">
                <a:solidFill>
                  <a:schemeClr val="tx1">
                    <a:lumMod val="65000"/>
                    <a:lumOff val="35000"/>
                  </a:schemeClr>
                </a:solidFill>
                <a:ea typeface="+mn-ea"/>
                <a:cs typeface="+mn-cs"/>
              </a:rPr>
              <a:t> </a:t>
            </a:r>
            <a:endParaRPr lang="en-US" sz="2800" dirty="0" smtClean="0">
              <a:solidFill>
                <a:schemeClr val="tx1">
                  <a:lumMod val="65000"/>
                  <a:lumOff val="35000"/>
                </a:schemeClr>
              </a:solidFill>
              <a:ea typeface="+mn-ea"/>
              <a:cs typeface="+mn-cs"/>
            </a:endParaRPr>
          </a:p>
          <a:p>
            <a:pPr eaLnBrk="1" fontAlgn="auto" hangingPunct="1">
              <a:spcAft>
                <a:spcPts val="0"/>
              </a:spcAft>
              <a:buFont typeface="Wingdings" pitchFamily="2" charset="2"/>
              <a:buChar char="S"/>
              <a:defRPr/>
            </a:pPr>
            <a:r>
              <a:rPr lang="en-US" sz="2800" dirty="0" smtClean="0">
                <a:solidFill>
                  <a:schemeClr val="tx1">
                    <a:lumMod val="65000"/>
                    <a:lumOff val="35000"/>
                  </a:schemeClr>
                </a:solidFill>
                <a:ea typeface="+mn-ea"/>
                <a:cs typeface="+mn-cs"/>
              </a:rPr>
              <a:t>Annotation </a:t>
            </a:r>
            <a:r>
              <a:rPr lang="en-US" sz="2800" dirty="0">
                <a:solidFill>
                  <a:schemeClr val="tx1">
                    <a:lumMod val="65000"/>
                    <a:lumOff val="35000"/>
                  </a:schemeClr>
                </a:solidFill>
                <a:ea typeface="+mn-ea"/>
                <a:cs typeface="+mn-cs"/>
              </a:rPr>
              <a:t>2: A psychiatrist should not be a party to any type of policy that excludes, segregates, or demeans the dignity of any patient because of ethnic origin, race, sex, creed, age, socioeconomic status, or sexual orientation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eaLnBrk="1" hangingPunct="1"/>
            <a:r>
              <a:rPr lang="en-US" altLang="en-US">
                <a:ea typeface="ＭＳ Ｐゴシック" charset="-128"/>
              </a:rPr>
              <a:t>The 1973 APA Decision</a:t>
            </a:r>
          </a:p>
        </p:txBody>
      </p:sp>
      <p:sp>
        <p:nvSpPr>
          <p:cNvPr id="407555" name="Rectangle 3"/>
          <p:cNvSpPr>
            <a:spLocks noGrp="1" noChangeArrowheads="1"/>
          </p:cNvSpPr>
          <p:nvPr>
            <p:ph idx="1"/>
          </p:nvPr>
        </p:nvSpPr>
        <p:spPr/>
        <p:txBody>
          <a:bodyPr>
            <a:normAutofit/>
          </a:bodyPr>
          <a:lstStyle/>
          <a:p>
            <a:pPr eaLnBrk="1" hangingPunct="1">
              <a:lnSpc>
                <a:spcPct val="70000"/>
              </a:lnSpc>
            </a:pPr>
            <a:endParaRPr lang="en-US" altLang="en-US" sz="400">
              <a:ea typeface="ＭＳ Ｐゴシック" charset="-128"/>
            </a:endParaRPr>
          </a:p>
          <a:p>
            <a:pPr eaLnBrk="1" hangingPunct="1">
              <a:lnSpc>
                <a:spcPct val="70000"/>
              </a:lnSpc>
            </a:pPr>
            <a:r>
              <a:rPr lang="en-US" altLang="en-US" sz="2600" b="1">
                <a:ea typeface="ＭＳ Ｐゴシック" charset="-128"/>
              </a:rPr>
              <a:t>1972-73:</a:t>
            </a:r>
            <a:r>
              <a:rPr lang="en-US" altLang="en-US" sz="2600">
                <a:ea typeface="ＭＳ Ｐゴシック" charset="-128"/>
              </a:rPr>
              <a:t> Scientific Committees review the literature</a:t>
            </a:r>
          </a:p>
          <a:p>
            <a:pPr eaLnBrk="1" hangingPunct="1">
              <a:lnSpc>
                <a:spcPct val="70000"/>
              </a:lnSpc>
            </a:pPr>
            <a:r>
              <a:rPr lang="en-US" altLang="en-US" sz="2600" b="1">
                <a:ea typeface="ＭＳ Ｐゴシック" charset="-128"/>
              </a:rPr>
              <a:t>1973:</a:t>
            </a:r>
            <a:r>
              <a:rPr lang="en-US" altLang="en-US" sz="2600">
                <a:ea typeface="ＭＳ Ｐゴシック" charset="-128"/>
              </a:rPr>
              <a:t> APA leadership removes </a:t>
            </a:r>
            <a:r>
              <a:rPr lang="ja-JP" altLang="en-US" sz="2600">
                <a:ea typeface="ＭＳ 明朝" charset="-128"/>
              </a:rPr>
              <a:t>“</a:t>
            </a:r>
            <a:r>
              <a:rPr lang="en-US" altLang="ja-JP" sz="2600">
                <a:ea typeface="ＭＳ Ｐゴシック" charset="-128"/>
              </a:rPr>
              <a:t>homosexuality</a:t>
            </a:r>
            <a:r>
              <a:rPr lang="ja-JP" altLang="en-US" sz="2600">
                <a:ea typeface="ＭＳ 明朝" charset="-128"/>
              </a:rPr>
              <a:t>”</a:t>
            </a:r>
            <a:r>
              <a:rPr lang="en-US" altLang="ja-JP" sz="2600">
                <a:ea typeface="ＭＳ Ｐゴシック" charset="-128"/>
              </a:rPr>
              <a:t> per se from the Diagnostic Manual (DSM)  </a:t>
            </a:r>
          </a:p>
          <a:p>
            <a:pPr eaLnBrk="1" hangingPunct="1">
              <a:lnSpc>
                <a:spcPct val="70000"/>
              </a:lnSpc>
            </a:pPr>
            <a:r>
              <a:rPr lang="en-US" altLang="en-US" sz="2600" b="1">
                <a:ea typeface="ＭＳ Ｐゴシック" charset="-128"/>
              </a:rPr>
              <a:t>1974:</a:t>
            </a:r>
            <a:r>
              <a:rPr lang="en-US" altLang="en-US" sz="2600">
                <a:ea typeface="ＭＳ Ｐゴシック" charset="-128"/>
              </a:rPr>
              <a:t> Psychoanalysts petition for a membership referendum  </a:t>
            </a:r>
          </a:p>
          <a:p>
            <a:pPr eaLnBrk="1" hangingPunct="1">
              <a:lnSpc>
                <a:spcPct val="70000"/>
              </a:lnSpc>
            </a:pPr>
            <a:r>
              <a:rPr lang="en-US" altLang="en-US" sz="2600">
                <a:ea typeface="ＭＳ Ｐゴシック" charset="-128"/>
              </a:rPr>
              <a:t>58% APA members vote to support the decision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3"/>
          <p:cNvSpPr>
            <a:spLocks noGrp="1"/>
          </p:cNvSpPr>
          <p:nvPr>
            <p:ph type="title"/>
          </p:nvPr>
        </p:nvSpPr>
        <p:spPr/>
        <p:txBody>
          <a:bodyPr/>
          <a:lstStyle/>
          <a:p>
            <a:pPr eaLnBrk="1" hangingPunct="1"/>
            <a:r>
              <a:rPr lang="en-US" altLang="en-US" sz="4000">
                <a:ea typeface="ＭＳ Ｐゴシック" charset="-128"/>
              </a:rPr>
              <a:t>Can scientific questions be decided by a vote?</a:t>
            </a:r>
          </a:p>
        </p:txBody>
      </p:sp>
      <p:pic>
        <p:nvPicPr>
          <p:cNvPr id="91138" name="Content Placeholder 6" descr="images.jpg"/>
          <p:cNvPicPr>
            <a:picLocks noGrp="1" noChangeAspect="1"/>
          </p:cNvPicPr>
          <p:nvPr>
            <p:ph sz="half" idx="1"/>
          </p:nvPr>
        </p:nvPicPr>
        <p:blipFill>
          <a:blip r:embed="rId2">
            <a:extLst>
              <a:ext uri="{28A0092B-C50C-407E-A947-70E740481C1C}">
                <a14:useLocalDpi xmlns:a14="http://schemas.microsoft.com/office/drawing/2010/main" val="0"/>
              </a:ext>
            </a:extLst>
          </a:blip>
          <a:srcRect l="6625" r="6625"/>
          <a:stretch>
            <a:fillRect/>
          </a:stretch>
        </p:blipFill>
        <p:spPr>
          <a:xfrm>
            <a:off x="741363" y="2784475"/>
            <a:ext cx="3767137" cy="3252788"/>
          </a:xfrm>
        </p:spPr>
      </p:pic>
      <p:sp>
        <p:nvSpPr>
          <p:cNvPr id="6" name="Content Placeholder 5"/>
          <p:cNvSpPr>
            <a:spLocks noGrp="1"/>
          </p:cNvSpPr>
          <p:nvPr>
            <p:ph sz="half" idx="2"/>
          </p:nvPr>
        </p:nvSpPr>
        <p:spPr>
          <a:xfrm>
            <a:off x="4635500" y="2784475"/>
            <a:ext cx="3767138" cy="3252788"/>
          </a:xfrm>
        </p:spPr>
        <p:txBody>
          <a:bodyPr/>
          <a:lstStyle/>
          <a:p>
            <a:pPr eaLnBrk="1" hangingPunct="1"/>
            <a:r>
              <a:rPr lang="en-US" altLang="en-US" sz="2000">
                <a:ea typeface="ＭＳ Ｐゴシック" charset="-128"/>
              </a:rPr>
              <a:t>Absolutely! </a:t>
            </a:r>
          </a:p>
          <a:p>
            <a:pPr eaLnBrk="1" hangingPunct="1"/>
            <a:r>
              <a:rPr lang="en-US" altLang="en-US" sz="2000">
                <a:ea typeface="ＭＳ Ｐゴシック" charset="-128"/>
              </a:rPr>
              <a:t>In 2006 the International Astronomical Union voted Pluto is no longer a planet</a:t>
            </a:r>
          </a:p>
          <a:p>
            <a:pPr eaLnBrk="1" hangingPunct="1"/>
            <a:r>
              <a:rPr lang="en-US" altLang="en-US" sz="2000">
                <a:ea typeface="ＭＳ Ｐゴシック" charset="-128"/>
              </a:rPr>
              <a:t>Subjectivity must be accompanied by some consensually validated reality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pPr eaLnBrk="1" hangingPunct="1"/>
            <a:endParaRPr lang="en-US" altLang="en-US">
              <a:ea typeface="ＭＳ Ｐゴシック" charset="-128"/>
            </a:endParaRPr>
          </a:p>
        </p:txBody>
      </p:sp>
      <p:pic>
        <p:nvPicPr>
          <p:cNvPr id="92162" name="Content Placeholder 6" descr="pluto1.jpg"/>
          <p:cNvPicPr>
            <a:picLocks noGrp="1" noChangeAspect="1"/>
          </p:cNvPicPr>
          <p:nvPr>
            <p:ph idx="1"/>
          </p:nvPr>
        </p:nvPicPr>
        <p:blipFill>
          <a:blip r:embed="rId2">
            <a:extLst>
              <a:ext uri="{28A0092B-C50C-407E-A947-70E740481C1C}">
                <a14:useLocalDpi xmlns:a14="http://schemas.microsoft.com/office/drawing/2010/main" val="0"/>
              </a:ext>
            </a:extLst>
          </a:blip>
          <a:srcRect t="12126" b="12126"/>
          <a:stretch>
            <a:fillRect/>
          </a:stretch>
        </p:blip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pPr eaLnBrk="1" hangingPunct="1"/>
            <a:r>
              <a:rPr lang="en-US" altLang="en-US">
                <a:ea typeface="ＭＳ Ｐゴシック" charset="-128"/>
              </a:rPr>
              <a:t>Homosexuality in the DSM</a:t>
            </a:r>
          </a:p>
        </p:txBody>
      </p:sp>
      <p:sp>
        <p:nvSpPr>
          <p:cNvPr id="105475" name="Rectangle 3"/>
          <p:cNvSpPr>
            <a:spLocks noGrp="1" noChangeArrowheads="1"/>
          </p:cNvSpPr>
          <p:nvPr>
            <p:ph idx="1"/>
          </p:nvPr>
        </p:nvSpPr>
        <p:spPr/>
        <p:txBody>
          <a:bodyPr>
            <a:noAutofit/>
          </a:bodyPr>
          <a:lstStyle/>
          <a:p>
            <a:pPr eaLnBrk="1" hangingPunct="1">
              <a:lnSpc>
                <a:spcPct val="90000"/>
              </a:lnSpc>
            </a:pPr>
            <a:r>
              <a:rPr lang="en-US" altLang="en-US" sz="1500">
                <a:ea typeface="ＭＳ Ｐゴシック" charset="-128"/>
              </a:rPr>
              <a:t>DSM-I (1952): Sociopathic Personality Disturbance</a:t>
            </a:r>
          </a:p>
          <a:p>
            <a:pPr eaLnBrk="1" hangingPunct="1">
              <a:lnSpc>
                <a:spcPct val="90000"/>
              </a:lnSpc>
            </a:pPr>
            <a:r>
              <a:rPr lang="en-US" altLang="en-US" sz="1500">
                <a:ea typeface="ＭＳ Ｐゴシック" charset="-128"/>
              </a:rPr>
              <a:t>DSM--II (1968): Sexual Deviation</a:t>
            </a:r>
          </a:p>
          <a:p>
            <a:pPr eaLnBrk="1" hangingPunct="1">
              <a:lnSpc>
                <a:spcPct val="90000"/>
              </a:lnSpc>
            </a:pPr>
            <a:r>
              <a:rPr lang="en-US" altLang="en-US" sz="1500">
                <a:ea typeface="ＭＳ Ｐゴシック" charset="-128"/>
              </a:rPr>
              <a:t>1973: Homosexuality per se removed from DSM-II and replaced by “Sexual Orientation Disturbance</a:t>
            </a:r>
            <a:r>
              <a:rPr lang="ja-JP" altLang="en-US" sz="1500">
                <a:ea typeface="ＭＳ 明朝" charset="-128"/>
              </a:rPr>
              <a:t>”</a:t>
            </a:r>
            <a:endParaRPr lang="en-US" altLang="ja-JP" sz="1500">
              <a:ea typeface="ＭＳ Ｐゴシック" charset="-128"/>
            </a:endParaRPr>
          </a:p>
          <a:p>
            <a:pPr eaLnBrk="1" hangingPunct="1">
              <a:lnSpc>
                <a:spcPct val="90000"/>
              </a:lnSpc>
            </a:pPr>
            <a:r>
              <a:rPr lang="en-US" altLang="en-US" sz="1500">
                <a:ea typeface="ＭＳ Ｐゴシック" charset="-128"/>
              </a:rPr>
              <a:t>DSM-III (1980):  Ego-dystonic homosexuality (EDH)</a:t>
            </a:r>
          </a:p>
          <a:p>
            <a:pPr eaLnBrk="1" hangingPunct="1">
              <a:lnSpc>
                <a:spcPct val="90000"/>
              </a:lnSpc>
            </a:pPr>
            <a:r>
              <a:rPr lang="en-US" altLang="en-US" sz="1500">
                <a:ea typeface="ＭＳ Ｐゴシック" charset="-128"/>
              </a:rPr>
              <a:t>DSM-III-R (1987): EDH removed</a:t>
            </a:r>
          </a:p>
          <a:p>
            <a:pPr eaLnBrk="1" hangingPunct="1">
              <a:lnSpc>
                <a:spcPct val="90000"/>
              </a:lnSpc>
            </a:pPr>
            <a:r>
              <a:rPr lang="en-US" altLang="en-US" sz="1500">
                <a:ea typeface="ＭＳ Ｐゴシック" charset="-128"/>
              </a:rPr>
              <a:t>DSM-IV (1994) and DSM-IV-TR (2000):  Sexual Disorder NOS </a:t>
            </a:r>
          </a:p>
          <a:p>
            <a:pPr eaLnBrk="1" hangingPunct="1">
              <a:lnSpc>
                <a:spcPct val="90000"/>
              </a:lnSpc>
              <a:buFont typeface="Wingdings" charset="2"/>
              <a:buNone/>
            </a:pPr>
            <a:r>
              <a:rPr lang="en-US" altLang="en-US" sz="1500">
                <a:ea typeface="ＭＳ Ｐゴシック" charset="-128"/>
              </a:rPr>
              <a:t>		3. Persistent and marked distress about sexual orientation</a:t>
            </a:r>
          </a:p>
          <a:p>
            <a:pPr eaLnBrk="1" hangingPunct="1">
              <a:lnSpc>
                <a:spcPct val="90000"/>
              </a:lnSpc>
            </a:pPr>
            <a:r>
              <a:rPr lang="en-US" altLang="en-US" sz="1500">
                <a:ea typeface="ＭＳ Ｐゴシック" charset="-128"/>
              </a:rPr>
              <a:t>DSM-5: none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pPr eaLnBrk="1" hangingPunct="1"/>
            <a:r>
              <a:rPr lang="en-US" altLang="en-US">
                <a:ea typeface="ＭＳ Ｐゴシック" charset="-128"/>
              </a:rPr>
              <a:t>Homosexuality in the ICD</a:t>
            </a:r>
          </a:p>
        </p:txBody>
      </p:sp>
      <p:sp>
        <p:nvSpPr>
          <p:cNvPr id="105475" name="Rectangle 3"/>
          <p:cNvSpPr>
            <a:spLocks noGrp="1" noChangeArrowheads="1"/>
          </p:cNvSpPr>
          <p:nvPr>
            <p:ph idx="1"/>
          </p:nvPr>
        </p:nvSpPr>
        <p:spPr/>
        <p:txBody>
          <a:bodyPr rtlCol="0">
            <a:normAutofit fontScale="70000" lnSpcReduction="20000"/>
          </a:bodyPr>
          <a:lstStyle/>
          <a:p>
            <a:pPr eaLnBrk="1" fontAlgn="auto" hangingPunct="1">
              <a:lnSpc>
                <a:spcPct val="90000"/>
              </a:lnSpc>
              <a:spcAft>
                <a:spcPts val="0"/>
              </a:spcAft>
              <a:buFont typeface="Wingdings" pitchFamily="2" charset="2"/>
              <a:buChar char="S"/>
              <a:defRPr/>
            </a:pPr>
            <a:r>
              <a:rPr lang="en-US" sz="2400" dirty="0" smtClean="0">
                <a:solidFill>
                  <a:schemeClr val="tx1">
                    <a:lumMod val="65000"/>
                    <a:lumOff val="35000"/>
                  </a:schemeClr>
                </a:solidFill>
                <a:ea typeface="+mn-ea"/>
                <a:cs typeface="+mn-cs"/>
              </a:rPr>
              <a:t>ICD-6: (1948):</a:t>
            </a:r>
            <a:r>
              <a:rPr lang="en-US" sz="2400" dirty="0" smtClean="0">
                <a:solidFill>
                  <a:schemeClr val="tx1">
                    <a:lumMod val="65000"/>
                    <a:lumOff val="35000"/>
                  </a:schemeClr>
                </a:solidFill>
                <a:ea typeface="+mn-ea"/>
                <a:cs typeface="+mn-cs"/>
                <a:sym typeface="Wingdings"/>
              </a:rPr>
              <a:t> Sexual Deviance (</a:t>
            </a:r>
            <a:r>
              <a:rPr lang="en-US" sz="2400" dirty="0">
                <a:solidFill>
                  <a:schemeClr val="tx1">
                    <a:lumMod val="65000"/>
                    <a:lumOff val="35000"/>
                  </a:schemeClr>
                </a:solidFill>
                <a:ea typeface="+mn-ea"/>
                <a:cs typeface="+mn-cs"/>
              </a:rPr>
              <a:t>Pathological </a:t>
            </a:r>
            <a:r>
              <a:rPr lang="en-US" sz="2400" dirty="0" smtClean="0">
                <a:solidFill>
                  <a:schemeClr val="tx1">
                    <a:lumMod val="65000"/>
                    <a:lumOff val="35000"/>
                  </a:schemeClr>
                </a:solidFill>
                <a:ea typeface="+mn-ea"/>
                <a:cs typeface="+mn-cs"/>
              </a:rPr>
              <a:t>Personality</a:t>
            </a:r>
            <a:r>
              <a:rPr lang="en-US" sz="2400" dirty="0" smtClean="0">
                <a:solidFill>
                  <a:schemeClr val="tx1">
                    <a:lumMod val="65000"/>
                    <a:lumOff val="35000"/>
                  </a:schemeClr>
                </a:solidFill>
                <a:ea typeface="+mn-ea"/>
                <a:cs typeface="+mn-cs"/>
                <a:sym typeface="Wingdings"/>
              </a:rPr>
              <a:t>)</a:t>
            </a:r>
            <a:endParaRPr lang="en-US" sz="2400" dirty="0" smtClean="0">
              <a:solidFill>
                <a:schemeClr val="tx1">
                  <a:lumMod val="65000"/>
                  <a:lumOff val="35000"/>
                </a:schemeClr>
              </a:solidFill>
              <a:ea typeface="+mn-ea"/>
              <a:cs typeface="+mn-cs"/>
            </a:endParaRPr>
          </a:p>
          <a:p>
            <a:pPr eaLnBrk="1" fontAlgn="auto" hangingPunct="1">
              <a:lnSpc>
                <a:spcPct val="90000"/>
              </a:lnSpc>
              <a:spcAft>
                <a:spcPts val="0"/>
              </a:spcAft>
              <a:buFont typeface="Wingdings" pitchFamily="2" charset="2"/>
              <a:buChar char="S"/>
              <a:defRPr/>
            </a:pPr>
            <a:r>
              <a:rPr lang="en-US" sz="2400" dirty="0" smtClean="0">
                <a:solidFill>
                  <a:schemeClr val="tx1">
                    <a:lumMod val="65000"/>
                    <a:lumOff val="35000"/>
                  </a:schemeClr>
                </a:solidFill>
                <a:ea typeface="+mn-ea"/>
                <a:cs typeface="+mn-cs"/>
              </a:rPr>
              <a:t>ICD-7 (1955): </a:t>
            </a:r>
            <a:r>
              <a:rPr lang="en-US" sz="2400" dirty="0">
                <a:solidFill>
                  <a:schemeClr val="tx1">
                    <a:lumMod val="65000"/>
                    <a:lumOff val="35000"/>
                  </a:schemeClr>
                </a:solidFill>
                <a:ea typeface="+mn-ea"/>
                <a:cs typeface="+mn-cs"/>
                <a:sym typeface="Wingdings"/>
              </a:rPr>
              <a:t>Sexual Deviance (</a:t>
            </a:r>
            <a:r>
              <a:rPr lang="en-US" sz="2400" dirty="0">
                <a:solidFill>
                  <a:schemeClr val="tx1">
                    <a:lumMod val="65000"/>
                    <a:lumOff val="35000"/>
                  </a:schemeClr>
                </a:solidFill>
                <a:ea typeface="+mn-ea"/>
                <a:cs typeface="+mn-cs"/>
              </a:rPr>
              <a:t>Pathological Personality</a:t>
            </a:r>
            <a:r>
              <a:rPr lang="en-US" sz="2400" dirty="0">
                <a:solidFill>
                  <a:schemeClr val="tx1">
                    <a:lumMod val="65000"/>
                    <a:lumOff val="35000"/>
                  </a:schemeClr>
                </a:solidFill>
                <a:ea typeface="+mn-ea"/>
                <a:cs typeface="+mn-cs"/>
                <a:sym typeface="Wingdings"/>
              </a:rPr>
              <a:t>)</a:t>
            </a:r>
            <a:endParaRPr lang="en-US" sz="2400" dirty="0">
              <a:solidFill>
                <a:schemeClr val="tx1">
                  <a:lumMod val="65000"/>
                  <a:lumOff val="35000"/>
                </a:schemeClr>
              </a:solidFill>
              <a:ea typeface="+mn-ea"/>
              <a:cs typeface="+mn-cs"/>
            </a:endParaRPr>
          </a:p>
          <a:p>
            <a:pPr eaLnBrk="1" fontAlgn="auto" hangingPunct="1">
              <a:lnSpc>
                <a:spcPct val="90000"/>
              </a:lnSpc>
              <a:spcAft>
                <a:spcPts val="0"/>
              </a:spcAft>
              <a:buFont typeface="Wingdings" pitchFamily="2" charset="2"/>
              <a:buChar char="S"/>
              <a:defRPr/>
            </a:pPr>
            <a:r>
              <a:rPr lang="en-US" sz="2400" dirty="0" smtClean="0">
                <a:solidFill>
                  <a:schemeClr val="tx1">
                    <a:lumMod val="65000"/>
                    <a:lumOff val="35000"/>
                  </a:schemeClr>
                </a:solidFill>
                <a:ea typeface="+mn-ea"/>
                <a:cs typeface="+mn-cs"/>
              </a:rPr>
              <a:t>ICD-8 (1965): Sexual Deviance</a:t>
            </a:r>
          </a:p>
          <a:p>
            <a:pPr eaLnBrk="1" fontAlgn="auto" hangingPunct="1">
              <a:lnSpc>
                <a:spcPct val="90000"/>
              </a:lnSpc>
              <a:spcAft>
                <a:spcPts val="0"/>
              </a:spcAft>
              <a:buFont typeface="Wingdings" pitchFamily="2" charset="2"/>
              <a:buChar char="S"/>
              <a:defRPr/>
            </a:pPr>
            <a:r>
              <a:rPr lang="en-US" sz="2400" dirty="0" smtClean="0">
                <a:solidFill>
                  <a:schemeClr val="tx1">
                    <a:lumMod val="65000"/>
                    <a:lumOff val="35000"/>
                  </a:schemeClr>
                </a:solidFill>
                <a:ea typeface="+mn-ea"/>
                <a:cs typeface="+mn-cs"/>
              </a:rPr>
              <a:t>ICD-9 (1975): Sexual Deviations &amp; Disorders</a:t>
            </a:r>
          </a:p>
          <a:p>
            <a:pPr eaLnBrk="1" fontAlgn="auto" hangingPunct="1">
              <a:lnSpc>
                <a:spcPct val="90000"/>
              </a:lnSpc>
              <a:spcAft>
                <a:spcPts val="0"/>
              </a:spcAft>
              <a:buFont typeface="Wingdings" pitchFamily="2" charset="2"/>
              <a:buChar char="S"/>
              <a:defRPr/>
            </a:pPr>
            <a:r>
              <a:rPr lang="en-US" sz="2400" dirty="0" smtClean="0">
                <a:solidFill>
                  <a:schemeClr val="tx1">
                    <a:lumMod val="65000"/>
                    <a:lumOff val="35000"/>
                  </a:schemeClr>
                </a:solidFill>
                <a:ea typeface="+mn-ea"/>
                <a:cs typeface="+mn-cs"/>
              </a:rPr>
              <a:t>ICD-10 (1990)</a:t>
            </a:r>
            <a:r>
              <a:rPr lang="en-US" sz="2400" dirty="0">
                <a:solidFill>
                  <a:schemeClr val="tx1">
                    <a:lumMod val="65000"/>
                    <a:lumOff val="35000"/>
                  </a:schemeClr>
                </a:solidFill>
                <a:ea typeface="+mn-ea"/>
                <a:cs typeface="+mn-cs"/>
              </a:rPr>
              <a:t>: </a:t>
            </a:r>
            <a:r>
              <a:rPr lang="en-US" sz="2400" dirty="0" smtClean="0">
                <a:solidFill>
                  <a:schemeClr val="tx1">
                    <a:lumMod val="65000"/>
                    <a:lumOff val="35000"/>
                  </a:schemeClr>
                </a:solidFill>
                <a:ea typeface="+mn-ea"/>
                <a:cs typeface="+mn-cs"/>
              </a:rPr>
              <a:t>Homosexuality removed but . . .</a:t>
            </a:r>
          </a:p>
          <a:p>
            <a:pPr lvl="1" eaLnBrk="1" fontAlgn="auto" hangingPunct="1">
              <a:spcAft>
                <a:spcPts val="0"/>
              </a:spcAft>
              <a:buClr>
                <a:schemeClr val="accent1">
                  <a:lumMod val="60000"/>
                  <a:lumOff val="40000"/>
                </a:schemeClr>
              </a:buClr>
              <a:buFont typeface="Wingdings" pitchFamily="2" charset="2"/>
              <a:buChar char="S"/>
              <a:defRPr/>
            </a:pPr>
            <a:r>
              <a:rPr lang="en-US" dirty="0">
                <a:solidFill>
                  <a:schemeClr val="tx1">
                    <a:lumMod val="65000"/>
                    <a:lumOff val="35000"/>
                  </a:schemeClr>
                </a:solidFill>
                <a:ea typeface="+mn-ea"/>
              </a:rPr>
              <a:t>Sexual Maturation Disorder</a:t>
            </a:r>
          </a:p>
          <a:p>
            <a:pPr lvl="1" eaLnBrk="1" fontAlgn="auto" hangingPunct="1">
              <a:spcAft>
                <a:spcPts val="0"/>
              </a:spcAft>
              <a:buClr>
                <a:schemeClr val="accent1">
                  <a:lumMod val="60000"/>
                  <a:lumOff val="40000"/>
                </a:schemeClr>
              </a:buClr>
              <a:buFont typeface="Wingdings" pitchFamily="2" charset="2"/>
              <a:buChar char="S"/>
              <a:defRPr/>
            </a:pPr>
            <a:r>
              <a:rPr lang="en-US" dirty="0">
                <a:solidFill>
                  <a:schemeClr val="tx1">
                    <a:lumMod val="65000"/>
                    <a:lumOff val="35000"/>
                  </a:schemeClr>
                </a:solidFill>
                <a:ea typeface="+mn-ea"/>
              </a:rPr>
              <a:t>Ego Dystonic Sexual Orientation</a:t>
            </a:r>
          </a:p>
          <a:p>
            <a:pPr lvl="1" eaLnBrk="1" fontAlgn="auto" hangingPunct="1">
              <a:lnSpc>
                <a:spcPct val="90000"/>
              </a:lnSpc>
              <a:spcAft>
                <a:spcPts val="0"/>
              </a:spcAft>
              <a:buClr>
                <a:schemeClr val="accent1">
                  <a:lumMod val="60000"/>
                  <a:lumOff val="40000"/>
                </a:schemeClr>
              </a:buClr>
              <a:buFont typeface="Wingdings" pitchFamily="2" charset="2"/>
              <a:buChar char="S"/>
              <a:defRPr/>
            </a:pPr>
            <a:r>
              <a:rPr lang="en-US" dirty="0">
                <a:solidFill>
                  <a:schemeClr val="tx1">
                    <a:lumMod val="65000"/>
                    <a:lumOff val="35000"/>
                  </a:schemeClr>
                </a:solidFill>
                <a:ea typeface="+mn-ea"/>
              </a:rPr>
              <a:t>Sexual Relationship Disorder </a:t>
            </a:r>
          </a:p>
          <a:p>
            <a:pPr eaLnBrk="1" fontAlgn="auto" hangingPunct="1">
              <a:lnSpc>
                <a:spcPct val="90000"/>
              </a:lnSpc>
              <a:spcAft>
                <a:spcPts val="0"/>
              </a:spcAft>
              <a:buFont typeface="Wingdings" pitchFamily="2" charset="2"/>
              <a:buChar char="S"/>
              <a:defRPr/>
            </a:pPr>
            <a:r>
              <a:rPr lang="en-US" sz="2400" dirty="0" smtClean="0">
                <a:solidFill>
                  <a:schemeClr val="tx1">
                    <a:lumMod val="65000"/>
                    <a:lumOff val="35000"/>
                  </a:schemeClr>
                </a:solidFill>
                <a:ea typeface="+mn-ea"/>
                <a:cs typeface="+mn-cs"/>
              </a:rPr>
              <a:t>ICD-11 </a:t>
            </a:r>
            <a:r>
              <a:rPr lang="en-US" sz="2400" smtClean="0">
                <a:solidFill>
                  <a:schemeClr val="tx1">
                    <a:lumMod val="65000"/>
                    <a:lumOff val="35000"/>
                  </a:schemeClr>
                </a:solidFill>
                <a:ea typeface="+mn-ea"/>
                <a:cs typeface="+mn-cs"/>
              </a:rPr>
              <a:t>(2018)</a:t>
            </a:r>
            <a:r>
              <a:rPr lang="en-US" sz="2400" dirty="0" smtClean="0">
                <a:solidFill>
                  <a:schemeClr val="tx1">
                    <a:lumMod val="65000"/>
                    <a:lumOff val="35000"/>
                  </a:schemeClr>
                </a:solidFill>
                <a:ea typeface="+mn-ea"/>
                <a:cs typeface="+mn-cs"/>
              </a:rPr>
              <a:t>: none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3"/>
          <p:cNvSpPr>
            <a:spLocks noGrp="1"/>
          </p:cNvSpPr>
          <p:nvPr>
            <p:ph type="ctrTitle"/>
          </p:nvPr>
        </p:nvSpPr>
        <p:spPr>
          <a:xfrm>
            <a:off x="457200" y="2395538"/>
            <a:ext cx="8228013" cy="1927225"/>
          </a:xfrm>
        </p:spPr>
        <p:txBody>
          <a:bodyPr/>
          <a:lstStyle/>
          <a:p>
            <a:pPr eaLnBrk="1" hangingPunct="1"/>
            <a:r>
              <a:rPr lang="en-US" altLang="en-US" sz="3500">
                <a:ea typeface="ＭＳ Ｐゴシック" charset="-128"/>
              </a:rPr>
              <a:t>Gender Variance as Psychiatric Diagnosis</a:t>
            </a:r>
          </a:p>
        </p:txBody>
      </p:sp>
      <p:sp>
        <p:nvSpPr>
          <p:cNvPr id="5" name="Subtitle 4"/>
          <p:cNvSpPr>
            <a:spLocks noGrp="1"/>
          </p:cNvSpPr>
          <p:nvPr>
            <p:ph type="subTitle" idx="1"/>
          </p:nvPr>
        </p:nvSpPr>
        <p:spPr>
          <a:xfrm>
            <a:off x="457200" y="3308350"/>
            <a:ext cx="8228013" cy="1066800"/>
          </a:xfrm>
        </p:spPr>
        <p:txBody>
          <a:bodyPr rtlCol="0">
            <a:normAutofit/>
          </a:bodyPr>
          <a:lstStyle/>
          <a:p>
            <a:pPr eaLnBrk="1" fontAlgn="auto" hangingPunct="1">
              <a:spcAft>
                <a:spcPts val="0"/>
              </a:spcAft>
              <a:buFont typeface="Wingdings" pitchFamily="2" charset="2"/>
              <a:buNone/>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pPr eaLnBrk="1" hangingPunct="1"/>
            <a:r>
              <a:rPr lang="en-US" altLang="en-US">
                <a:ea typeface="ＭＳ Ｐゴシック" charset="-128"/>
              </a:rPr>
              <a:t>Transgender</a:t>
            </a:r>
          </a:p>
        </p:txBody>
      </p:sp>
      <p:sp>
        <p:nvSpPr>
          <p:cNvPr id="98306" name="Content Placeholder 2"/>
          <p:cNvSpPr>
            <a:spLocks noGrp="1"/>
          </p:cNvSpPr>
          <p:nvPr>
            <p:ph idx="1"/>
          </p:nvPr>
        </p:nvSpPr>
        <p:spPr/>
        <p:txBody>
          <a:bodyPr/>
          <a:lstStyle/>
          <a:p>
            <a:pPr eaLnBrk="1" hangingPunct="1"/>
            <a:r>
              <a:rPr lang="en-US" altLang="en-US" b="1">
                <a:ea typeface="ＭＳ Ｐゴシック" charset="-128"/>
              </a:rPr>
              <a:t>Krafft-Ebing </a:t>
            </a:r>
            <a:r>
              <a:rPr lang="en-US" altLang="en-US">
                <a:ea typeface="ＭＳ Ｐゴシック" charset="-128"/>
              </a:rPr>
              <a:t>(1886): Transgenderism as psychopathology</a:t>
            </a:r>
          </a:p>
          <a:p>
            <a:pPr lvl="1" eaLnBrk="1" hangingPunct="1"/>
            <a:r>
              <a:rPr lang="en-US" altLang="en-US" i="1">
                <a:ea typeface="ＭＳ Ｐゴシック" charset="-128"/>
              </a:rPr>
              <a:t>Psychopathia Sexualis</a:t>
            </a:r>
            <a:r>
              <a:rPr lang="en-US" altLang="en-US">
                <a:ea typeface="ＭＳ Ｐゴシック" charset="-128"/>
              </a:rPr>
              <a:t> documents both cases of gender dysphoria and of gender variant individuals born to one sex yet living as members of the other</a:t>
            </a:r>
          </a:p>
          <a:p>
            <a:pPr lvl="1" eaLnBrk="1" hangingPunct="1"/>
            <a:r>
              <a:rPr lang="en-US" altLang="en-US">
                <a:ea typeface="ＭＳ Ｐゴシック" charset="-128"/>
              </a:rPr>
              <a:t>“Homosexuality”</a:t>
            </a:r>
          </a:p>
          <a:p>
            <a:pPr eaLnBrk="1" hangingPunct="1"/>
            <a:r>
              <a:rPr lang="en-US" altLang="en-US" b="1">
                <a:ea typeface="ＭＳ Ｐゴシック" charset="-128"/>
              </a:rPr>
              <a:t>Magnus Hirschfeld </a:t>
            </a:r>
            <a:r>
              <a:rPr lang="en-US" altLang="en-US">
                <a:ea typeface="ＭＳ Ｐゴシック" charset="-128"/>
              </a:rPr>
              <a:t>(1923): </a:t>
            </a:r>
            <a:r>
              <a:rPr lang="en-US" altLang="en-US" sz="2400">
                <a:ea typeface="ＭＳ Ｐゴシック" charset="-128"/>
              </a:rPr>
              <a:t>Distinguished the desires of homosexuality (to have partners of the same-sex) from the desires of transsexualism (to live as the other sex</a:t>
            </a:r>
            <a:r>
              <a:rPr lang="en-US" altLang="en-US">
                <a:ea typeface="ＭＳ Ｐゴシック" charset="-128"/>
              </a:rPr>
              <a:t>)</a:t>
            </a:r>
            <a:endParaRPr lang="en-US" altLang="en-US" sz="2400">
              <a:ea typeface="ＭＳ Ｐゴシック" charset="-12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altLang="en-US">
                <a:latin typeface="Verdana" charset="0"/>
                <a:ea typeface="ＭＳ Ｐゴシック" charset="-128"/>
              </a:rPr>
              <a:t>Lili Elbe </a:t>
            </a:r>
            <a:endParaRPr lang="en-US" altLang="en-US" b="1">
              <a:latin typeface="Verdana" charset="0"/>
              <a:ea typeface="ＭＳ Ｐゴシック" charset="-128"/>
            </a:endParaRPr>
          </a:p>
        </p:txBody>
      </p:sp>
      <p:sp>
        <p:nvSpPr>
          <p:cNvPr id="99330" name="Rectangle 3"/>
          <p:cNvSpPr>
            <a:spLocks noGrp="1" noChangeArrowheads="1"/>
          </p:cNvSpPr>
          <p:nvPr>
            <p:ph sz="half" idx="1"/>
          </p:nvPr>
        </p:nvSpPr>
        <p:spPr>
          <a:xfrm>
            <a:off x="741363" y="2784475"/>
            <a:ext cx="3767137" cy="3252788"/>
          </a:xfrm>
        </p:spPr>
        <p:txBody>
          <a:bodyPr/>
          <a:lstStyle/>
          <a:p>
            <a:pPr eaLnBrk="1" hangingPunct="1"/>
            <a:r>
              <a:rPr lang="en-US" altLang="en-US" sz="2000">
                <a:latin typeface="Verdana" charset="0"/>
                <a:ea typeface="ＭＳ Ｐゴシック" charset="-128"/>
              </a:rPr>
              <a:t>Has 5 operations in 1930-1931, some under Hirschfeld’s supervision</a:t>
            </a:r>
          </a:p>
          <a:p>
            <a:pPr eaLnBrk="1" hangingPunct="1"/>
            <a:r>
              <a:rPr lang="en-US" altLang="en-US" sz="2000">
                <a:latin typeface="Verdana" charset="0"/>
                <a:ea typeface="ＭＳ Ｐゴシック" charset="-128"/>
              </a:rPr>
              <a:t>Died of complications following fifth surgery (implanted uterus)</a:t>
            </a:r>
          </a:p>
          <a:p>
            <a:pPr eaLnBrk="1" hangingPunct="1"/>
            <a:r>
              <a:rPr lang="en-US" altLang="en-US" sz="2000">
                <a:latin typeface="Verdana" charset="0"/>
                <a:ea typeface="ＭＳ Ｐゴシック" charset="-128"/>
              </a:rPr>
              <a:t>Subject of David Ebershoff novel, </a:t>
            </a:r>
            <a:r>
              <a:rPr lang="en-US" altLang="en-US" sz="2000" i="1">
                <a:latin typeface="Verdana" charset="0"/>
                <a:ea typeface="ＭＳ Ｐゴシック" charset="-128"/>
              </a:rPr>
              <a:t>The Danish Girl,</a:t>
            </a:r>
            <a:r>
              <a:rPr lang="en-US" altLang="en-US" sz="2000">
                <a:latin typeface="Verdana" charset="0"/>
                <a:ea typeface="ＭＳ Ｐゴシック" charset="-128"/>
              </a:rPr>
              <a:t> released as 2015 film</a:t>
            </a:r>
          </a:p>
        </p:txBody>
      </p:sp>
      <p:pic>
        <p:nvPicPr>
          <p:cNvPr id="99331"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rcRect l="-35899" r="-35899"/>
          <a:stretch>
            <a:fillRect/>
          </a:stretch>
        </p:blipFill>
        <p:spPr>
          <a:xfrm>
            <a:off x="4635500" y="2784475"/>
            <a:ext cx="3767138" cy="3252788"/>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pPr eaLnBrk="1" hangingPunct="1"/>
            <a:r>
              <a:rPr lang="en-US" altLang="en-US">
                <a:ea typeface="ＭＳ Ｐゴシック" charset="-128"/>
              </a:rPr>
              <a:t>Christine Jorgensen </a:t>
            </a:r>
            <a:br>
              <a:rPr lang="en-US" altLang="en-US">
                <a:ea typeface="ＭＳ Ｐゴシック" charset="-128"/>
              </a:rPr>
            </a:br>
            <a:r>
              <a:rPr lang="en-US" altLang="en-US">
                <a:ea typeface="ＭＳ Ｐゴシック" charset="-128"/>
              </a:rPr>
              <a:t>(1926-1989)</a:t>
            </a:r>
          </a:p>
        </p:txBody>
      </p:sp>
      <p:pic>
        <p:nvPicPr>
          <p:cNvPr id="101378"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15311" r="-15311"/>
          <a:stretch>
            <a:fillRect/>
          </a:stretch>
        </p:blipFill>
        <p:spPr>
          <a:xfrm>
            <a:off x="741363" y="2784475"/>
            <a:ext cx="3767137" cy="3252788"/>
          </a:xfrm>
        </p:spPr>
      </p:pic>
      <p:pic>
        <p:nvPicPr>
          <p:cNvPr id="101379" name="Picture 3" descr="Jorgensen"/>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t="-13721" b="-13721"/>
          <a:stretch>
            <a:fillRect/>
          </a:stretch>
        </p:blipFill>
        <p:spPr>
          <a:xfrm>
            <a:off x="4635500" y="2784475"/>
            <a:ext cx="3767138" cy="3252788"/>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685800" y="438150"/>
            <a:ext cx="7772400" cy="1295400"/>
          </a:xfrm>
        </p:spPr>
        <p:txBody>
          <a:bodyPr/>
          <a:lstStyle/>
          <a:p>
            <a:pPr eaLnBrk="1" hangingPunct="1"/>
            <a:r>
              <a:rPr lang="en-US" altLang="en-US">
                <a:ea typeface="ＭＳ Ｐゴシック" charset="-128"/>
              </a:rPr>
              <a:t>Christine Jorgensen</a:t>
            </a:r>
          </a:p>
        </p:txBody>
      </p:sp>
      <p:sp>
        <p:nvSpPr>
          <p:cNvPr id="103426" name="Rectangle 3"/>
          <p:cNvSpPr>
            <a:spLocks noGrp="1" noChangeArrowheads="1"/>
          </p:cNvSpPr>
          <p:nvPr>
            <p:ph type="body" idx="1"/>
          </p:nvPr>
        </p:nvSpPr>
        <p:spPr/>
        <p:txBody>
          <a:bodyPr/>
          <a:lstStyle/>
          <a:p>
            <a:pPr eaLnBrk="1" hangingPunct="1"/>
            <a:r>
              <a:rPr lang="en-US" altLang="en-US" sz="2400">
                <a:ea typeface="ＭＳ Ｐゴシック" charset="-128"/>
              </a:rPr>
              <a:t>GRS seized popular imagination when George Jorgensen went to Denmark a natal man and returned to the U.S. in 1952 as trans woman </a:t>
            </a:r>
          </a:p>
          <a:p>
            <a:pPr eaLnBrk="1" hangingPunct="1"/>
            <a:r>
              <a:rPr lang="en-US" altLang="en-US" sz="2400">
                <a:ea typeface="ＭＳ Ｐゴシック" charset="-128"/>
              </a:rPr>
              <a:t>Transvestism: Hormonal, psychiatric, and surgical treatment. </a:t>
            </a:r>
            <a:r>
              <a:rPr lang="en-US" altLang="en-US" sz="2400" i="1">
                <a:ea typeface="ＭＳ Ｐゴシック" charset="-128"/>
              </a:rPr>
              <a:t>Journal of the American Medical Association,</a:t>
            </a:r>
            <a:r>
              <a:rPr lang="en-US" altLang="en-US" sz="2400">
                <a:ea typeface="ＭＳ Ｐゴシック" charset="-128"/>
              </a:rPr>
              <a:t> </a:t>
            </a:r>
            <a:r>
              <a:rPr lang="en-US" altLang="en-US" sz="2400" i="1">
                <a:ea typeface="ＭＳ Ｐゴシック" charset="-128"/>
              </a:rPr>
              <a:t>12</a:t>
            </a:r>
            <a:r>
              <a:rPr lang="en-US" altLang="en-US" sz="2400">
                <a:ea typeface="ＭＳ Ｐゴシック" charset="-128"/>
              </a:rPr>
              <a:t>, 391-396, 1953</a:t>
            </a:r>
          </a:p>
          <a:p>
            <a:pPr algn="r" eaLnBrk="1" hangingPunct="1">
              <a:buFont typeface="Wingdings" charset="2"/>
              <a:buNone/>
            </a:pPr>
            <a:r>
              <a:rPr lang="en-US" altLang="en-US" sz="2400">
                <a:ea typeface="ＭＳ Ｐゴシック" charset="-128"/>
              </a:rPr>
              <a:t>	--Hamburger, Stürup &amp; Dahl-Iversen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altLang="en-US">
                <a:ea typeface="ＭＳ Ｐゴシック" charset="-128"/>
              </a:rPr>
              <a:t>Section 5</a:t>
            </a:r>
          </a:p>
        </p:txBody>
      </p:sp>
      <p:sp>
        <p:nvSpPr>
          <p:cNvPr id="26626" name="Content Placeholder 2"/>
          <p:cNvSpPr>
            <a:spLocks noGrp="1"/>
          </p:cNvSpPr>
          <p:nvPr>
            <p:ph idx="1"/>
          </p:nvPr>
        </p:nvSpPr>
        <p:spPr/>
        <p:txBody>
          <a:bodyPr/>
          <a:lstStyle/>
          <a:p>
            <a:pPr eaLnBrk="1" hangingPunct="1"/>
            <a:r>
              <a:rPr lang="en-US" altLang="en-US" i="1">
                <a:ea typeface="ＭＳ Ｐゴシック" charset="-128"/>
              </a:rPr>
              <a:t>A physician shall continue to study, apply, and advance scientific knowledge, maintain a commitment to medical education, make relevant information available to patients, colleagues, and the public, obtain consultation, and use the talents of other health professionals when indicated</a:t>
            </a:r>
            <a:r>
              <a:rPr lang="en-US" altLang="en-US">
                <a:ea typeface="ＭＳ Ｐゴシック" charset="-128"/>
              </a:rPr>
              <a:t> </a:t>
            </a:r>
          </a:p>
          <a:p>
            <a:pPr eaLnBrk="1" hangingPunct="1"/>
            <a:r>
              <a:rPr lang="en-US" altLang="en-US">
                <a:ea typeface="ＭＳ Ｐゴシック" charset="-128"/>
              </a:rPr>
              <a:t>Annotation 1: Psychiatrists are responsible for their own continuing education and should be mindful of the fact that theirs must be a lifetime of learning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pPr eaLnBrk="1" hangingPunct="1"/>
            <a:r>
              <a:rPr lang="en-US" altLang="en-US">
                <a:ea typeface="ＭＳ Ｐゴシック" charset="-128"/>
              </a:rPr>
              <a:t>1950s-1980</a:t>
            </a:r>
          </a:p>
        </p:txBody>
      </p:sp>
      <p:sp>
        <p:nvSpPr>
          <p:cNvPr id="105474" name="Content Placeholder 2"/>
          <p:cNvSpPr>
            <a:spLocks noGrp="1"/>
          </p:cNvSpPr>
          <p:nvPr>
            <p:ph idx="1"/>
          </p:nvPr>
        </p:nvSpPr>
        <p:spPr/>
        <p:txBody>
          <a:bodyPr/>
          <a:lstStyle/>
          <a:p>
            <a:pPr eaLnBrk="1" hangingPunct="1">
              <a:lnSpc>
                <a:spcPct val="90000"/>
              </a:lnSpc>
            </a:pPr>
            <a:r>
              <a:rPr lang="en-US" altLang="en-US" sz="2400">
                <a:ea typeface="ＭＳ Ｐゴシック" charset="-128"/>
              </a:rPr>
              <a:t>Transsexualism or GID diagnoses do not appear in DSM-I (1952) or DSM-II (1968) </a:t>
            </a:r>
          </a:p>
          <a:p>
            <a:pPr eaLnBrk="1" hangingPunct="1">
              <a:lnSpc>
                <a:spcPct val="90000"/>
              </a:lnSpc>
            </a:pPr>
            <a:r>
              <a:rPr lang="en-US" altLang="en-US" sz="2400">
                <a:ea typeface="ＭＳ Ｐゴシック" charset="-128"/>
              </a:rPr>
              <a:t>Many physicians and psychiatrists, and particularly psychoanalytic practitioners, criticized using surgery and hormones to irreversibly—and in their view incorrectly—treat people suffering from what they perceived to be either a severe neurotic or psychotic, delusional condition in need of psychotherapy and “reality testing”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p:txBody>
          <a:bodyPr/>
          <a:lstStyle/>
          <a:p>
            <a:pPr algn="r" eaLnBrk="1" hangingPunct="1"/>
            <a:r>
              <a:rPr lang="en-US" altLang="en-US" sz="4000">
                <a:ea typeface="ＭＳ Ｐゴシック" charset="-128"/>
              </a:rPr>
              <a:t>1960s Survey of 400 Physicians</a:t>
            </a:r>
            <a:r>
              <a:rPr lang="en-US" altLang="en-US">
                <a:ea typeface="ＭＳ Ｐゴシック" charset="-128"/>
              </a:rPr>
              <a:t/>
            </a:r>
            <a:br>
              <a:rPr lang="en-US" altLang="en-US">
                <a:ea typeface="ＭＳ Ｐゴシック" charset="-128"/>
              </a:rPr>
            </a:br>
            <a:r>
              <a:rPr lang="en-US" altLang="en-US" sz="2800">
                <a:ea typeface="ＭＳ Ｐゴシック" charset="-128"/>
              </a:rPr>
              <a:t>Green (1969)</a:t>
            </a:r>
            <a:endParaRPr lang="en-US" altLang="en-US">
              <a:ea typeface="ＭＳ Ｐゴシック" charset="-128"/>
            </a:endParaRPr>
          </a:p>
        </p:txBody>
      </p:sp>
      <p:sp>
        <p:nvSpPr>
          <p:cNvPr id="3" name="Content Placeholder 2"/>
          <p:cNvSpPr>
            <a:spLocks noGrp="1"/>
          </p:cNvSpPr>
          <p:nvPr>
            <p:ph idx="1"/>
          </p:nvPr>
        </p:nvSpPr>
        <p:spPr/>
        <p:txBody>
          <a:bodyPr>
            <a:normAutofit/>
          </a:bodyPr>
          <a:lstStyle/>
          <a:p>
            <a:pPr eaLnBrk="1" hangingPunct="1"/>
            <a:r>
              <a:rPr lang="en-US" altLang="en-US" sz="2000">
                <a:ea typeface="ＭＳ Ｐゴシック" charset="-128"/>
              </a:rPr>
              <a:t>Eight percent [8%] of the respondents considered the transsexual “severely neurotic” and fifteen percent [15%] considered the person “psychotic.” The majority of the responding physicians were opposed to the transsexual’s request for sex reassignment even when the patient was judged nonpsychotic by a psychiatrist, had undergone two years of psychotherapy, had convinced the treating psychiatrist of the indications for surgery, and would probably commit suicide if denied sex reassignment. Physicians were opposed to the procedure because of legal, professional, and moral and/or religious reasons.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pPr eaLnBrk="1" hangingPunct="1"/>
            <a:r>
              <a:rPr lang="en-US" altLang="en-US" sz="3600">
                <a:ea typeface="ＭＳ Ｐゴシック" charset="-128"/>
              </a:rPr>
              <a:t>Early Contributors to </a:t>
            </a:r>
            <a:br>
              <a:rPr lang="en-US" altLang="en-US" sz="3600">
                <a:ea typeface="ＭＳ Ｐゴシック" charset="-128"/>
              </a:rPr>
            </a:br>
            <a:r>
              <a:rPr lang="en-US" altLang="en-US" sz="3600">
                <a:ea typeface="ＭＳ Ｐゴシック" charset="-128"/>
              </a:rPr>
              <a:t>Gender Identity Diagnoses</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Wingdings" pitchFamily="2" charset="2"/>
              <a:buChar char="S"/>
              <a:defRPr/>
            </a:pPr>
            <a:r>
              <a:rPr lang="en-US" dirty="0" smtClean="0">
                <a:solidFill>
                  <a:schemeClr val="tx1">
                    <a:lumMod val="65000"/>
                    <a:lumOff val="35000"/>
                  </a:schemeClr>
                </a:solidFill>
                <a:ea typeface="+mn-ea"/>
                <a:cs typeface="+mn-cs"/>
              </a:rPr>
              <a:t>John Money</a:t>
            </a:r>
          </a:p>
          <a:p>
            <a:pPr eaLnBrk="1" fontAlgn="auto" hangingPunct="1">
              <a:spcAft>
                <a:spcPts val="0"/>
              </a:spcAft>
              <a:buFont typeface="Wingdings" pitchFamily="2" charset="2"/>
              <a:buChar char="S"/>
              <a:defRPr/>
            </a:pPr>
            <a:endParaRPr lang="en-US" dirty="0">
              <a:solidFill>
                <a:schemeClr val="tx1">
                  <a:lumMod val="65000"/>
                  <a:lumOff val="35000"/>
                </a:schemeClr>
              </a:solidFill>
              <a:ea typeface="+mn-ea"/>
              <a:cs typeface="+mn-cs"/>
            </a:endParaRPr>
          </a:p>
          <a:p>
            <a:pPr eaLnBrk="1" fontAlgn="auto" hangingPunct="1">
              <a:spcAft>
                <a:spcPts val="0"/>
              </a:spcAft>
              <a:buFont typeface="Wingdings" pitchFamily="2" charset="2"/>
              <a:buChar char="S"/>
              <a:defRPr/>
            </a:pPr>
            <a:r>
              <a:rPr lang="en-US" dirty="0" smtClean="0">
                <a:solidFill>
                  <a:schemeClr val="tx1">
                    <a:lumMod val="65000"/>
                    <a:lumOff val="35000"/>
                  </a:schemeClr>
                </a:solidFill>
                <a:ea typeface="+mn-ea"/>
                <a:cs typeface="+mn-cs"/>
              </a:rPr>
              <a:t>Harry Benjamin</a:t>
            </a:r>
          </a:p>
          <a:p>
            <a:pPr eaLnBrk="1" fontAlgn="auto" hangingPunct="1">
              <a:spcAft>
                <a:spcPts val="0"/>
              </a:spcAft>
              <a:buFont typeface="Wingdings" pitchFamily="2" charset="2"/>
              <a:buChar char="S"/>
              <a:defRPr/>
            </a:pPr>
            <a:endParaRPr lang="en-US" dirty="0">
              <a:solidFill>
                <a:schemeClr val="tx1">
                  <a:lumMod val="65000"/>
                  <a:lumOff val="35000"/>
                </a:schemeClr>
              </a:solidFill>
              <a:ea typeface="+mn-ea"/>
              <a:cs typeface="+mn-cs"/>
            </a:endParaRPr>
          </a:p>
          <a:p>
            <a:pPr eaLnBrk="1" fontAlgn="auto" hangingPunct="1">
              <a:spcAft>
                <a:spcPts val="0"/>
              </a:spcAft>
              <a:buFont typeface="Wingdings" pitchFamily="2" charset="2"/>
              <a:buChar char="S"/>
              <a:defRPr/>
            </a:pPr>
            <a:r>
              <a:rPr lang="en-US" dirty="0" smtClean="0">
                <a:solidFill>
                  <a:schemeClr val="tx1">
                    <a:lumMod val="65000"/>
                    <a:lumOff val="35000"/>
                  </a:schemeClr>
                </a:solidFill>
                <a:ea typeface="+mn-ea"/>
                <a:cs typeface="+mn-cs"/>
              </a:rPr>
              <a:t>Robert </a:t>
            </a:r>
            <a:r>
              <a:rPr lang="en-US" dirty="0" err="1" smtClean="0">
                <a:solidFill>
                  <a:schemeClr val="tx1">
                    <a:lumMod val="65000"/>
                    <a:lumOff val="35000"/>
                  </a:schemeClr>
                </a:solidFill>
                <a:ea typeface="+mn-ea"/>
                <a:cs typeface="+mn-cs"/>
              </a:rPr>
              <a:t>Stoller</a:t>
            </a:r>
            <a:endParaRPr lang="en-US" dirty="0" smtClean="0">
              <a:solidFill>
                <a:schemeClr val="tx1">
                  <a:lumMod val="65000"/>
                  <a:lumOff val="35000"/>
                </a:schemeClr>
              </a:solidFill>
              <a:ea typeface="+mn-ea"/>
              <a:cs typeface="+mn-cs"/>
            </a:endParaRPr>
          </a:p>
          <a:p>
            <a:pPr eaLnBrk="1" fontAlgn="auto" hangingPunct="1">
              <a:spcAft>
                <a:spcPts val="0"/>
              </a:spcAft>
              <a:buFont typeface="Wingdings" pitchFamily="2" charset="2"/>
              <a:buChar char="S"/>
              <a:defRPr/>
            </a:pPr>
            <a:endParaRPr lang="en-US" dirty="0">
              <a:solidFill>
                <a:schemeClr val="tx1">
                  <a:lumMod val="65000"/>
                  <a:lumOff val="35000"/>
                </a:schemeClr>
              </a:solidFill>
              <a:ea typeface="+mn-ea"/>
              <a:cs typeface="+mn-cs"/>
            </a:endParaRPr>
          </a:p>
          <a:p>
            <a:pPr eaLnBrk="1" fontAlgn="auto" hangingPunct="1">
              <a:spcAft>
                <a:spcPts val="0"/>
              </a:spcAft>
              <a:buFont typeface="Wingdings" pitchFamily="2" charset="2"/>
              <a:buChar char="S"/>
              <a:defRPr/>
            </a:pPr>
            <a:r>
              <a:rPr lang="en-US" dirty="0" smtClean="0">
                <a:solidFill>
                  <a:schemeClr val="tx1">
                    <a:lumMod val="65000"/>
                    <a:lumOff val="35000"/>
                  </a:schemeClr>
                </a:solidFill>
                <a:ea typeface="+mn-ea"/>
                <a:cs typeface="+mn-cs"/>
              </a:rPr>
              <a:t>Richard Green</a:t>
            </a:r>
            <a:endParaRPr lang="en-US" dirty="0">
              <a:solidFill>
                <a:schemeClr val="tx1">
                  <a:lumMod val="65000"/>
                  <a:lumOff val="35000"/>
                </a:schemeClr>
              </a:solidFill>
              <a:ea typeface="+mn-ea"/>
              <a:cs typeface="+mn-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685800" y="438150"/>
            <a:ext cx="7772400" cy="1295400"/>
          </a:xfrm>
        </p:spPr>
        <p:txBody>
          <a:bodyPr/>
          <a:lstStyle/>
          <a:p>
            <a:pPr eaLnBrk="1" hangingPunct="1"/>
            <a:r>
              <a:rPr lang="en-US" altLang="en-US">
                <a:ea typeface="ＭＳ Ｐゴシック" charset="-128"/>
              </a:rPr>
              <a:t>John Money</a:t>
            </a:r>
          </a:p>
        </p:txBody>
      </p:sp>
      <p:sp>
        <p:nvSpPr>
          <p:cNvPr id="311299" name="Rectangle 3"/>
          <p:cNvSpPr>
            <a:spLocks noGrp="1" noChangeArrowheads="1"/>
          </p:cNvSpPr>
          <p:nvPr>
            <p:ph type="body" idx="1"/>
          </p:nvPr>
        </p:nvSpPr>
        <p:spPr/>
        <p:txBody>
          <a:bodyPr rtlCol="0">
            <a:normAutofit fontScale="85000" lnSpcReduction="10000"/>
          </a:bodyPr>
          <a:lstStyle/>
          <a:p>
            <a:pPr eaLnBrk="1" fontAlgn="auto" hangingPunct="1">
              <a:spcAft>
                <a:spcPts val="0"/>
              </a:spcAft>
              <a:buFont typeface="Wingdings" pitchFamily="2" charset="2"/>
              <a:buChar char="S"/>
              <a:defRPr/>
            </a:pPr>
            <a:r>
              <a:rPr lang="en-US" sz="2400" dirty="0" smtClean="0">
                <a:solidFill>
                  <a:schemeClr val="tx1">
                    <a:lumMod val="65000"/>
                    <a:lumOff val="35000"/>
                  </a:schemeClr>
                </a:solidFill>
                <a:ea typeface="+mn-ea"/>
                <a:cs typeface="+mn-cs"/>
              </a:rPr>
              <a:t>Starting in 1950s, studied children born with intersex conditions at Johns Hopkins</a:t>
            </a:r>
          </a:p>
          <a:p>
            <a:pPr eaLnBrk="1" fontAlgn="auto" hangingPunct="1">
              <a:spcAft>
                <a:spcPts val="0"/>
              </a:spcAft>
              <a:buFont typeface="Wingdings" pitchFamily="2" charset="2"/>
              <a:buChar char="S"/>
              <a:defRPr/>
            </a:pPr>
            <a:r>
              <a:rPr lang="en-US" sz="2400" dirty="0" smtClean="0">
                <a:solidFill>
                  <a:schemeClr val="tx1">
                    <a:lumMod val="65000"/>
                    <a:lumOff val="35000"/>
                  </a:schemeClr>
                </a:solidFill>
                <a:ea typeface="+mn-ea"/>
                <a:cs typeface="+mn-cs"/>
              </a:rPr>
              <a:t>Gender identity is acquired and determined by external, environmental factors</a:t>
            </a:r>
          </a:p>
          <a:p>
            <a:pPr eaLnBrk="1" fontAlgn="auto" hangingPunct="1">
              <a:spcAft>
                <a:spcPts val="0"/>
              </a:spcAft>
              <a:buFont typeface="Wingdings" pitchFamily="2" charset="2"/>
              <a:buChar char="S"/>
              <a:defRPr/>
            </a:pPr>
            <a:r>
              <a:rPr lang="en-US" sz="2400" dirty="0" smtClean="0">
                <a:solidFill>
                  <a:schemeClr val="tx1">
                    <a:lumMod val="65000"/>
                    <a:lumOff val="35000"/>
                  </a:schemeClr>
                </a:solidFill>
                <a:ea typeface="+mn-ea"/>
                <a:cs typeface="+mn-cs"/>
              </a:rPr>
              <a:t>Gender identity fixed </a:t>
            </a:r>
            <a:r>
              <a:rPr lang="en-US" sz="2400" dirty="0">
                <a:solidFill>
                  <a:schemeClr val="tx1">
                    <a:lumMod val="65000"/>
                    <a:lumOff val="35000"/>
                  </a:schemeClr>
                </a:solidFill>
                <a:ea typeface="+mn-ea"/>
                <a:cs typeface="+mn-cs"/>
              </a:rPr>
              <a:t>by 3 years of age, and changing </a:t>
            </a:r>
            <a:r>
              <a:rPr lang="en-US" sz="2400" dirty="0" smtClean="0">
                <a:solidFill>
                  <a:schemeClr val="tx1">
                    <a:lumMod val="65000"/>
                    <a:lumOff val="35000"/>
                  </a:schemeClr>
                </a:solidFill>
                <a:ea typeface="+mn-ea"/>
                <a:cs typeface="+mn-cs"/>
              </a:rPr>
              <a:t>difficult </a:t>
            </a:r>
            <a:r>
              <a:rPr lang="en-US" sz="2400" dirty="0">
                <a:solidFill>
                  <a:schemeClr val="tx1">
                    <a:lumMod val="65000"/>
                    <a:lumOff val="35000"/>
                  </a:schemeClr>
                </a:solidFill>
                <a:ea typeface="+mn-ea"/>
                <a:cs typeface="+mn-cs"/>
              </a:rPr>
              <a:t>if not impossible in anyone older</a:t>
            </a:r>
            <a:endParaRPr lang="en-US" sz="2400" dirty="0" smtClean="0">
              <a:solidFill>
                <a:schemeClr val="tx1">
                  <a:lumMod val="65000"/>
                  <a:lumOff val="35000"/>
                </a:schemeClr>
              </a:solidFill>
              <a:ea typeface="+mn-ea"/>
              <a:cs typeface="+mn-cs"/>
            </a:endParaRPr>
          </a:p>
          <a:p>
            <a:pPr eaLnBrk="1" fontAlgn="auto" hangingPunct="1">
              <a:spcAft>
                <a:spcPts val="0"/>
              </a:spcAft>
              <a:buFont typeface="Wingdings" pitchFamily="2" charset="2"/>
              <a:buChar char="S"/>
              <a:defRPr/>
            </a:pPr>
            <a:r>
              <a:rPr lang="en-US" sz="2400" dirty="0" smtClean="0">
                <a:solidFill>
                  <a:schemeClr val="tx1">
                    <a:lumMod val="65000"/>
                    <a:lumOff val="35000"/>
                  </a:schemeClr>
                </a:solidFill>
                <a:ea typeface="+mn-ea"/>
                <a:cs typeface="+mn-cs"/>
              </a:rPr>
              <a:t>Parental attitudes determine whether a child accepts the gender category to which it had been surgically and medically assigned</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a:xfrm>
            <a:off x="685800" y="438150"/>
            <a:ext cx="7772400" cy="1295400"/>
          </a:xfrm>
        </p:spPr>
        <p:txBody>
          <a:bodyPr/>
          <a:lstStyle/>
          <a:p>
            <a:pPr eaLnBrk="1" hangingPunct="1"/>
            <a:r>
              <a:rPr lang="en-US" altLang="en-US">
                <a:ea typeface="ＭＳ Ｐゴシック" charset="-128"/>
              </a:rPr>
              <a:t>Harry Benjamin</a:t>
            </a:r>
          </a:p>
        </p:txBody>
      </p:sp>
      <p:sp>
        <p:nvSpPr>
          <p:cNvPr id="319491" name="Rectangle 3"/>
          <p:cNvSpPr>
            <a:spLocks noGrp="1" noChangeArrowheads="1"/>
          </p:cNvSpPr>
          <p:nvPr>
            <p:ph type="body" idx="1"/>
          </p:nvPr>
        </p:nvSpPr>
        <p:spPr/>
        <p:txBody>
          <a:bodyPr>
            <a:normAutofit/>
          </a:bodyPr>
          <a:lstStyle/>
          <a:p>
            <a:pPr eaLnBrk="1" hangingPunct="1">
              <a:lnSpc>
                <a:spcPct val="80000"/>
              </a:lnSpc>
            </a:pPr>
            <a:r>
              <a:rPr lang="en-US" altLang="en-US">
                <a:ea typeface="ＭＳ Ｐゴシック" charset="-128"/>
              </a:rPr>
              <a:t>Credited with popularizing the term </a:t>
            </a:r>
            <a:r>
              <a:rPr lang="en-US" altLang="en-US" i="1">
                <a:ea typeface="ＭＳ Ｐゴシック" charset="-128"/>
              </a:rPr>
              <a:t>transsexual</a:t>
            </a:r>
            <a:r>
              <a:rPr lang="en-US" altLang="en-US">
                <a:ea typeface="ＭＳ Ｐゴシック" charset="-128"/>
              </a:rPr>
              <a:t> in current usage and raising awareness within the medical profession </a:t>
            </a:r>
          </a:p>
          <a:p>
            <a:pPr eaLnBrk="1" hangingPunct="1">
              <a:lnSpc>
                <a:spcPct val="80000"/>
              </a:lnSpc>
            </a:pPr>
            <a:r>
              <a:rPr lang="en-US" altLang="en-US">
                <a:ea typeface="ＭＳ Ｐゴシック" charset="-128"/>
              </a:rPr>
              <a:t>Believed psychotherapeutic efforts to change gender identity were “futile”</a:t>
            </a:r>
          </a:p>
          <a:p>
            <a:pPr eaLnBrk="1" hangingPunct="1">
              <a:lnSpc>
                <a:spcPct val="80000"/>
              </a:lnSpc>
            </a:pPr>
            <a:r>
              <a:rPr lang="en-US" altLang="en-US">
                <a:ea typeface="ＭＳ Ｐゴシック" charset="-128"/>
              </a:rPr>
              <a:t>Pioneered the treatment of gender dysphoric individuals using sex hormones </a:t>
            </a:r>
          </a:p>
          <a:p>
            <a:pPr eaLnBrk="1" hangingPunct="1">
              <a:lnSpc>
                <a:spcPct val="80000"/>
              </a:lnSpc>
            </a:pPr>
            <a:r>
              <a:rPr lang="en-US" altLang="en-US">
                <a:ea typeface="ＭＳ Ｐゴシック" charset="-128"/>
              </a:rPr>
              <a:t>Worked in a private practice setting without university or academic support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685800" y="438150"/>
            <a:ext cx="7772400" cy="1295400"/>
          </a:xfrm>
        </p:spPr>
        <p:txBody>
          <a:bodyPr/>
          <a:lstStyle/>
          <a:p>
            <a:pPr eaLnBrk="1" hangingPunct="1"/>
            <a:r>
              <a:rPr lang="en-US" altLang="en-US">
                <a:ea typeface="ＭＳ Ｐゴシック" charset="-128"/>
              </a:rPr>
              <a:t>Robert Stoller</a:t>
            </a:r>
          </a:p>
        </p:txBody>
      </p:sp>
      <p:sp>
        <p:nvSpPr>
          <p:cNvPr id="112642" name="Rectangle 3"/>
          <p:cNvSpPr>
            <a:spLocks noGrp="1" noChangeArrowheads="1"/>
          </p:cNvSpPr>
          <p:nvPr>
            <p:ph type="body" idx="1"/>
          </p:nvPr>
        </p:nvSpPr>
        <p:spPr/>
        <p:txBody>
          <a:bodyPr/>
          <a:lstStyle/>
          <a:p>
            <a:pPr eaLnBrk="1" hangingPunct="1"/>
            <a:r>
              <a:rPr lang="en-US" altLang="en-US" sz="2600">
                <a:ea typeface="ＭＳ Ｐゴシック" charset="-128"/>
              </a:rPr>
              <a:t>Psychoanalyst who worked with transsexual and intersex patients (USC)</a:t>
            </a:r>
          </a:p>
          <a:p>
            <a:pPr eaLnBrk="1" hangingPunct="1"/>
            <a:r>
              <a:rPr lang="en-US" altLang="en-US" sz="2600">
                <a:ea typeface="ＭＳ Ｐゴシック" charset="-128"/>
              </a:rPr>
              <a:t>Coined term “gender identity” (1964)</a:t>
            </a:r>
          </a:p>
          <a:p>
            <a:pPr eaLnBrk="1" hangingPunct="1"/>
            <a:r>
              <a:rPr lang="en-US" altLang="en-US" sz="2600">
                <a:ea typeface="ＭＳ Ｐゴシック" charset="-128"/>
              </a:rPr>
              <a:t>Believed in some cases, childhood family dynamics “caused” adult transsexualism</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685800" y="438150"/>
            <a:ext cx="7772400" cy="1295400"/>
          </a:xfrm>
        </p:spPr>
        <p:txBody>
          <a:bodyPr/>
          <a:lstStyle/>
          <a:p>
            <a:pPr eaLnBrk="1" hangingPunct="1"/>
            <a:r>
              <a:rPr lang="en-US" altLang="en-US">
                <a:ea typeface="ＭＳ Ｐゴシック" charset="-128"/>
              </a:rPr>
              <a:t>Richard Green</a:t>
            </a:r>
          </a:p>
        </p:txBody>
      </p:sp>
      <p:sp>
        <p:nvSpPr>
          <p:cNvPr id="114690" name="Rectangle 3"/>
          <p:cNvSpPr>
            <a:spLocks noGrp="1" noChangeArrowheads="1"/>
          </p:cNvSpPr>
          <p:nvPr>
            <p:ph type="body" idx="1"/>
          </p:nvPr>
        </p:nvSpPr>
        <p:spPr/>
        <p:txBody>
          <a:bodyPr/>
          <a:lstStyle/>
          <a:p>
            <a:pPr eaLnBrk="1" hangingPunct="1"/>
            <a:r>
              <a:rPr lang="en-US" altLang="en-US" sz="2600">
                <a:ea typeface="ＭＳ Ｐゴシック" charset="-128"/>
              </a:rPr>
              <a:t>Psychiatrist, student of Money, residency with Stoller, worked with Benjamin</a:t>
            </a:r>
          </a:p>
          <a:p>
            <a:pPr eaLnBrk="1" hangingPunct="1"/>
            <a:r>
              <a:rPr lang="en-US" altLang="en-US" sz="2600">
                <a:ea typeface="ＭＳ Ｐゴシック" charset="-128"/>
              </a:rPr>
              <a:t>Known for his early work with gender dysphoric children (USC)</a:t>
            </a:r>
          </a:p>
          <a:p>
            <a:pPr eaLnBrk="1" hangingPunct="1"/>
            <a:r>
              <a:rPr lang="en-US" altLang="en-US" sz="2600" i="1">
                <a:ea typeface="ＭＳ Ｐゴシック" charset="-128"/>
              </a:rPr>
              <a:t>The “Sissy Boy Syndrome”</a:t>
            </a:r>
            <a:r>
              <a:rPr lang="en-US" altLang="ja-JP" sz="2600">
                <a:ea typeface="ＭＳ Ｐゴシック" charset="-128"/>
              </a:rPr>
              <a:t> </a:t>
            </a:r>
            <a:r>
              <a:rPr lang="en-US" altLang="ja-JP" sz="2600" i="1">
                <a:ea typeface="ＭＳ Ｐゴシック" charset="-128"/>
              </a:rPr>
              <a:t>and the Development of Homosexuality </a:t>
            </a:r>
            <a:r>
              <a:rPr lang="en-US" altLang="ja-JP" sz="2600">
                <a:ea typeface="ＭＳ Ｐゴシック" charset="-128"/>
              </a:rPr>
              <a:t>(1987) </a:t>
            </a:r>
            <a:endParaRPr lang="en-US" altLang="en-US" sz="2600">
              <a:ea typeface="ＭＳ Ｐゴシック" charset="-12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685800" y="182563"/>
            <a:ext cx="7772400" cy="1143000"/>
          </a:xfrm>
        </p:spPr>
        <p:txBody>
          <a:bodyPr/>
          <a:lstStyle/>
          <a:p>
            <a:pPr eaLnBrk="1" hangingPunct="1"/>
            <a:r>
              <a:rPr lang="en-US" altLang="en-US" sz="3600">
                <a:ea typeface="ＭＳ Ｐゴシック" charset="-128"/>
              </a:rPr>
              <a:t>DSM Gender Diagnoses</a:t>
            </a:r>
          </a:p>
        </p:txBody>
      </p:sp>
      <p:graphicFrame>
        <p:nvGraphicFramePr>
          <p:cNvPr id="4" name="Content Placeholder 3"/>
          <p:cNvGraphicFramePr>
            <a:graphicFrameLocks noGrp="1"/>
          </p:cNvGraphicFramePr>
          <p:nvPr>
            <p:ph idx="1"/>
          </p:nvPr>
        </p:nvGraphicFramePr>
        <p:xfrm>
          <a:off x="685800" y="2624138"/>
          <a:ext cx="7772400" cy="3729037"/>
        </p:xfrm>
        <a:graphic>
          <a:graphicData uri="http://schemas.openxmlformats.org/drawingml/2006/table">
            <a:tbl>
              <a:tblPr/>
              <a:tblGrid>
                <a:gridCol w="2590800"/>
                <a:gridCol w="2590800"/>
                <a:gridCol w="2590800"/>
              </a:tblGrid>
              <a:tr h="427038">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sto MT" charset="0"/>
                          <a:ea typeface="ＭＳ Ｐゴシック" charset="-128"/>
                        </a:rPr>
                        <a:t>Edition</a:t>
                      </a:r>
                      <a:r>
                        <a:rPr kumimoji="0" lang="en-US" altLang="en-US" sz="1400" b="1" i="0" u="none" strike="noStrike" cap="none" normalizeH="0" baseline="0">
                          <a:ln>
                            <a:noFill/>
                          </a:ln>
                          <a:solidFill>
                            <a:srgbClr val="FFFFFF"/>
                          </a:solidFill>
                          <a:effectLst/>
                          <a:latin typeface="Calisto MT" charset="0"/>
                          <a:ea typeface="ＭＳ Ｐゴシック" charset="-128"/>
                        </a:rPr>
                        <a:t> </a:t>
                      </a:r>
                      <a:r>
                        <a:rPr kumimoji="0" lang="en-US" altLang="en-US" sz="1200" b="1" i="0" u="none" strike="noStrike" cap="none" normalizeH="0" baseline="0">
                          <a:ln>
                            <a:noFill/>
                          </a:ln>
                          <a:solidFill>
                            <a:srgbClr val="FFFFFF"/>
                          </a:solidFill>
                          <a:effectLst/>
                          <a:latin typeface="Calisto MT" charset="0"/>
                          <a:ea typeface="ＭＳ Ｐゴシック" charset="-128"/>
                        </a:rPr>
                        <a:t>(year)</a:t>
                      </a:r>
                      <a:endParaRPr kumimoji="0" lang="en-US" altLang="en-US" sz="1400" b="1"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2397E2"/>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sto MT" charset="0"/>
                          <a:ea typeface="ＭＳ Ｐゴシック" charset="-128"/>
                        </a:rPr>
                        <a:t> Parent Category</a:t>
                      </a:r>
                      <a:endParaRPr kumimoji="0" lang="en-US" altLang="en-US" sz="1400" b="1"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2397E2"/>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sto MT" charset="0"/>
                          <a:ea typeface="ＭＳ Ｐゴシック" charset="-128"/>
                        </a:rPr>
                        <a:t> Diagnosis Name</a:t>
                      </a:r>
                      <a:endParaRPr kumimoji="0" lang="en-US" altLang="en-US" sz="1400" b="1"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2397E2"/>
                    </a:solidFill>
                  </a:tcPr>
                </a:tc>
              </a:tr>
              <a:tr h="369888">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DSM-I (1952)</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N/A</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N/A</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369888">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DSM-II (1968)</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a:noFill/>
                    </a:lnT>
                    <a:lnB>
                      <a:noFill/>
                    </a:lnB>
                    <a:lnTlToBr>
                      <a:noFill/>
                    </a:lnTlToBr>
                    <a:lnBlToTr>
                      <a:noFill/>
                    </a:lnBlToTr>
                    <a:solidFill>
                      <a:schemeClr val="bg1"/>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Sexual Deviations</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a:noFill/>
                    </a:lnT>
                    <a:lnB>
                      <a:noFill/>
                    </a:lnB>
                    <a:lnTlToBr>
                      <a:noFill/>
                    </a:lnTlToBr>
                    <a:lnBlToTr>
                      <a:noFill/>
                    </a:lnBlToTr>
                    <a:solidFill>
                      <a:schemeClr val="bg1"/>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Transvestitism</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a:noFill/>
                    </a:lnT>
                    <a:lnB>
                      <a:noFill/>
                    </a:lnB>
                    <a:lnTlToBr>
                      <a:noFill/>
                    </a:lnTlToBr>
                    <a:lnBlToTr>
                      <a:noFill/>
                    </a:lnBlToTr>
                    <a:solidFill>
                      <a:schemeClr val="bg1"/>
                    </a:solidFill>
                  </a:tcPr>
                </a:tc>
              </a:tr>
              <a:tr h="731838">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DSM-III (1980)</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a:noFill/>
                    </a:lnT>
                    <a:lnB>
                      <a:noFill/>
                    </a:lnB>
                    <a:lnTlToBr>
                      <a:noFill/>
                    </a:lnTlToBr>
                    <a:lnBlToTr>
                      <a:noFill/>
                    </a:lnBlToTr>
                    <a:solidFill>
                      <a:srgbClr val="E7E7E7"/>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Psychosexual Disorders</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a:noFill/>
                    </a:lnT>
                    <a:lnB>
                      <a:noFill/>
                    </a:lnB>
                    <a:lnTlToBr>
                      <a:noFill/>
                    </a:lnTlToBr>
                    <a:lnBlToTr>
                      <a:noFill/>
                    </a:lnBlToTr>
                    <a:solidFill>
                      <a:srgbClr val="E7E7E7"/>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Transsexualism</a:t>
                      </a:r>
                      <a:endParaRPr kumimoji="0" lang="en-US" altLang="en-US" sz="1400" b="0" i="0" u="none" strike="noStrike" cap="none" normalizeH="0" baseline="0">
                        <a:ln>
                          <a:noFill/>
                        </a:ln>
                        <a:solidFill>
                          <a:srgbClr val="000000"/>
                        </a:solidFill>
                        <a:effectLst/>
                        <a:latin typeface="Calisto MT" charset="0"/>
                        <a:ea typeface="ＭＳ Ｐゴシック" charset="-128"/>
                      </a:endParaRPr>
                    </a:p>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Gender identity disorder of childhood</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a:noFill/>
                    </a:lnT>
                    <a:lnB>
                      <a:noFill/>
                    </a:lnB>
                    <a:lnTlToBr>
                      <a:noFill/>
                    </a:lnTlToBr>
                    <a:lnBlToTr>
                      <a:noFill/>
                    </a:lnBlToTr>
                    <a:solidFill>
                      <a:srgbClr val="E7E7E7"/>
                    </a:solidFill>
                  </a:tcPr>
                </a:tc>
              </a:tr>
              <a:tr h="1828800">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DSM-III-R (1987)</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Disorders usually first evident in infancy, childhood or adolescence</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Transsexualism</a:t>
                      </a:r>
                      <a:endParaRPr kumimoji="0" lang="en-US" altLang="en-US" sz="1400" b="0" i="0" u="none" strike="noStrike" cap="none" normalizeH="0" baseline="0">
                        <a:ln>
                          <a:noFill/>
                        </a:ln>
                        <a:solidFill>
                          <a:srgbClr val="000000"/>
                        </a:solidFill>
                        <a:effectLst/>
                        <a:latin typeface="Calisto MT" charset="0"/>
                        <a:ea typeface="ＭＳ Ｐゴシック" charset="-128"/>
                      </a:endParaRPr>
                    </a:p>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Gender identity disorder of childhood</a:t>
                      </a:r>
                      <a:endParaRPr kumimoji="0" lang="en-US" altLang="en-US" sz="1400" b="0" i="0" u="none" strike="noStrike" cap="none" normalizeH="0" baseline="0">
                        <a:ln>
                          <a:noFill/>
                        </a:ln>
                        <a:solidFill>
                          <a:srgbClr val="000000"/>
                        </a:solidFill>
                        <a:effectLst/>
                        <a:latin typeface="Calisto MT" charset="0"/>
                        <a:ea typeface="ＭＳ Ｐゴシック" charset="-128"/>
                      </a:endParaRPr>
                    </a:p>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Gender identity disorder of adolescence and adulthood, nontranssexual type</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685800" y="182563"/>
            <a:ext cx="7772400" cy="1143000"/>
          </a:xfrm>
        </p:spPr>
        <p:txBody>
          <a:bodyPr/>
          <a:lstStyle/>
          <a:p>
            <a:pPr eaLnBrk="1" hangingPunct="1"/>
            <a:r>
              <a:rPr lang="en-US" altLang="en-US" sz="3600">
                <a:ea typeface="ＭＳ Ｐゴシック" charset="-128"/>
              </a:rPr>
              <a:t>DSM Gender Diagnoses</a:t>
            </a:r>
          </a:p>
        </p:txBody>
      </p:sp>
      <p:graphicFrame>
        <p:nvGraphicFramePr>
          <p:cNvPr id="4" name="Content Placeholder 3"/>
          <p:cNvGraphicFramePr>
            <a:graphicFrameLocks noGrp="1"/>
          </p:cNvGraphicFramePr>
          <p:nvPr>
            <p:ph idx="1"/>
          </p:nvPr>
        </p:nvGraphicFramePr>
        <p:xfrm>
          <a:off x="685800" y="2533650"/>
          <a:ext cx="7772400" cy="4084638"/>
        </p:xfrm>
        <a:graphic>
          <a:graphicData uri="http://schemas.openxmlformats.org/drawingml/2006/table">
            <a:tbl>
              <a:tblPr/>
              <a:tblGrid>
                <a:gridCol w="2590800"/>
                <a:gridCol w="2590800"/>
                <a:gridCol w="2590800"/>
              </a:tblGrid>
              <a:tr h="427038">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sto MT" charset="0"/>
                          <a:ea typeface="ＭＳ Ｐゴシック" charset="-128"/>
                        </a:rPr>
                        <a:t>Edition</a:t>
                      </a:r>
                      <a:r>
                        <a:rPr kumimoji="0" lang="en-US" altLang="en-US" sz="1400" b="1" i="0" u="none" strike="noStrike" cap="none" normalizeH="0" baseline="0">
                          <a:ln>
                            <a:noFill/>
                          </a:ln>
                          <a:solidFill>
                            <a:srgbClr val="FFFFFF"/>
                          </a:solidFill>
                          <a:effectLst/>
                          <a:latin typeface="Calisto MT" charset="0"/>
                          <a:ea typeface="ＭＳ Ｐゴシック" charset="-128"/>
                        </a:rPr>
                        <a:t> </a:t>
                      </a:r>
                      <a:r>
                        <a:rPr kumimoji="0" lang="en-US" altLang="en-US" sz="1200" b="1" i="0" u="none" strike="noStrike" cap="none" normalizeH="0" baseline="0">
                          <a:ln>
                            <a:noFill/>
                          </a:ln>
                          <a:solidFill>
                            <a:srgbClr val="FFFFFF"/>
                          </a:solidFill>
                          <a:effectLst/>
                          <a:latin typeface="Calisto MT" charset="0"/>
                          <a:ea typeface="ＭＳ Ｐゴシック" charset="-128"/>
                        </a:rPr>
                        <a:t>(year)</a:t>
                      </a:r>
                      <a:endParaRPr kumimoji="0" lang="en-US" altLang="en-US" sz="1400" b="1"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2397E2"/>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sto MT" charset="0"/>
                          <a:ea typeface="ＭＳ Ｐゴシック" charset="-128"/>
                        </a:rPr>
                        <a:t> Parent Category</a:t>
                      </a:r>
                      <a:endParaRPr kumimoji="0" lang="en-US" altLang="en-US" sz="1400" b="1"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2397E2"/>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sto MT" charset="0"/>
                          <a:ea typeface="ＭＳ Ｐゴシック" charset="-128"/>
                        </a:rPr>
                        <a:t> Diagnosis Name</a:t>
                      </a:r>
                      <a:endParaRPr kumimoji="0" lang="en-US" altLang="en-US" sz="1400" b="1"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2397E2"/>
                    </a:solidFill>
                  </a:tcPr>
                </a:tc>
              </a:tr>
              <a:tr h="1096963">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DSM-IV (1994)</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Sexual and gender identity disorders</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Gender identity disorder in adolescents or adults</a:t>
                      </a:r>
                      <a:endParaRPr kumimoji="0" lang="en-US" altLang="en-US" sz="1400" b="0" i="0" u="none" strike="noStrike" cap="none" normalizeH="0" baseline="0">
                        <a:ln>
                          <a:noFill/>
                        </a:ln>
                        <a:solidFill>
                          <a:srgbClr val="000000"/>
                        </a:solidFill>
                        <a:effectLst/>
                        <a:latin typeface="Calisto MT" charset="0"/>
                        <a:ea typeface="ＭＳ Ｐゴシック" charset="-128"/>
                      </a:endParaRPr>
                    </a:p>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Gender identity disorder in children</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1096963">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DSM-IV-TR (2000)</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a:noFill/>
                    </a:lnT>
                    <a:lnB>
                      <a:noFill/>
                    </a:lnB>
                    <a:lnTlToBr>
                      <a:noFill/>
                    </a:lnTlToBr>
                    <a:lnBlToTr>
                      <a:noFill/>
                    </a:lnBlToTr>
                    <a:solidFill>
                      <a:schemeClr val="bg1"/>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Sexual and gender identity disorders</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a:noFill/>
                    </a:lnT>
                    <a:lnB>
                      <a:noFill/>
                    </a:lnB>
                    <a:lnTlToBr>
                      <a:noFill/>
                    </a:lnTlToBr>
                    <a:lnBlToTr>
                      <a:noFill/>
                    </a:lnBlToTr>
                    <a:solidFill>
                      <a:schemeClr val="bg1"/>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Gender identity disorder in adolescents or adults</a:t>
                      </a:r>
                      <a:endParaRPr kumimoji="0" lang="en-US" altLang="en-US" sz="1400" b="0" i="0" u="none" strike="noStrike" cap="none" normalizeH="0" baseline="0">
                        <a:ln>
                          <a:noFill/>
                        </a:ln>
                        <a:solidFill>
                          <a:srgbClr val="000000"/>
                        </a:solidFill>
                        <a:effectLst/>
                        <a:latin typeface="Calisto MT" charset="0"/>
                        <a:ea typeface="ＭＳ Ｐゴシック" charset="-128"/>
                      </a:endParaRPr>
                    </a:p>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Gender identity disorder in children</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a:noFill/>
                    </a:lnT>
                    <a:lnB>
                      <a:noFill/>
                    </a:lnB>
                    <a:lnTlToBr>
                      <a:noFill/>
                    </a:lnTlToBr>
                    <a:lnBlToTr>
                      <a:noFill/>
                    </a:lnBlToTr>
                    <a:solidFill>
                      <a:schemeClr val="bg1"/>
                    </a:solidFill>
                  </a:tcPr>
                </a:tc>
              </a:tr>
              <a:tr h="1463675">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DSM-5 (2013)</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Gender dysphoria</a:t>
                      </a:r>
                      <a:endParaRPr kumimoji="0" lang="en-US" altLang="en-US" sz="12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Gender dysphoria in adolescents or adults</a:t>
                      </a:r>
                      <a:endParaRPr kumimoji="0" lang="en-US" altLang="en-US" sz="1400" b="0" i="0" u="none" strike="noStrike" cap="none" normalizeH="0" baseline="0">
                        <a:ln>
                          <a:noFill/>
                        </a:ln>
                        <a:solidFill>
                          <a:srgbClr val="000000"/>
                        </a:solidFill>
                        <a:effectLst/>
                        <a:latin typeface="Calisto MT" charset="0"/>
                        <a:ea typeface="ＭＳ Ｐゴシック" charset="-128"/>
                      </a:endParaRPr>
                    </a:p>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Gender dysphoria in children</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a:xfrm>
            <a:off x="685800" y="182563"/>
            <a:ext cx="7772400" cy="1143000"/>
          </a:xfrm>
        </p:spPr>
        <p:txBody>
          <a:bodyPr/>
          <a:lstStyle/>
          <a:p>
            <a:pPr eaLnBrk="1" hangingPunct="1"/>
            <a:r>
              <a:rPr lang="en-US" altLang="en-US" sz="3600">
                <a:ea typeface="ＭＳ Ｐゴシック" charset="-128"/>
              </a:rPr>
              <a:t>ICD Gender Diagnoses</a:t>
            </a:r>
          </a:p>
        </p:txBody>
      </p:sp>
      <p:graphicFrame>
        <p:nvGraphicFramePr>
          <p:cNvPr id="4" name="Content Placeholder 3"/>
          <p:cNvGraphicFramePr>
            <a:graphicFrameLocks noGrp="1"/>
          </p:cNvGraphicFramePr>
          <p:nvPr>
            <p:ph idx="1"/>
          </p:nvPr>
        </p:nvGraphicFramePr>
        <p:xfrm>
          <a:off x="685800" y="2898775"/>
          <a:ext cx="7772400" cy="3362325"/>
        </p:xfrm>
        <a:graphic>
          <a:graphicData uri="http://schemas.openxmlformats.org/drawingml/2006/table">
            <a:tbl>
              <a:tblPr/>
              <a:tblGrid>
                <a:gridCol w="2590800"/>
                <a:gridCol w="2590800"/>
                <a:gridCol w="2590800"/>
              </a:tblGrid>
              <a:tr h="427038">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sto MT" charset="0"/>
                          <a:ea typeface="ＭＳ Ｐゴシック" charset="-128"/>
                        </a:rPr>
                        <a:t>Edition</a:t>
                      </a:r>
                      <a:r>
                        <a:rPr kumimoji="0" lang="en-US" altLang="en-US" sz="1400" b="1" i="0" u="none" strike="noStrike" cap="none" normalizeH="0" baseline="0">
                          <a:ln>
                            <a:noFill/>
                          </a:ln>
                          <a:solidFill>
                            <a:srgbClr val="FFFFFF"/>
                          </a:solidFill>
                          <a:effectLst/>
                          <a:latin typeface="Calisto MT" charset="0"/>
                          <a:ea typeface="ＭＳ Ｐゴシック" charset="-128"/>
                        </a:rPr>
                        <a:t> </a:t>
                      </a:r>
                      <a:r>
                        <a:rPr kumimoji="0" lang="en-US" altLang="en-US" sz="1200" b="1" i="0" u="none" strike="noStrike" cap="none" normalizeH="0" baseline="0">
                          <a:ln>
                            <a:noFill/>
                          </a:ln>
                          <a:solidFill>
                            <a:srgbClr val="FFFFFF"/>
                          </a:solidFill>
                          <a:effectLst/>
                          <a:latin typeface="Calisto MT" charset="0"/>
                          <a:ea typeface="ＭＳ Ｐゴシック" charset="-128"/>
                        </a:rPr>
                        <a:t>(year)</a:t>
                      </a:r>
                      <a:endParaRPr kumimoji="0" lang="en-US" altLang="en-US" sz="1400" b="1"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2397E2"/>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sto MT" charset="0"/>
                          <a:ea typeface="ＭＳ Ｐゴシック" charset="-128"/>
                        </a:rPr>
                        <a:t> Parent Category</a:t>
                      </a:r>
                      <a:endParaRPr kumimoji="0" lang="en-US" altLang="en-US" sz="1400" b="1"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2397E2"/>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sto MT" charset="0"/>
                          <a:ea typeface="ＭＳ Ｐゴシック" charset="-128"/>
                        </a:rPr>
                        <a:t> Diagnosis Name</a:t>
                      </a:r>
                      <a:endParaRPr kumimoji="0" lang="en-US" altLang="en-US" sz="1400" b="1"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2397E2"/>
                    </a:solidFill>
                  </a:tcPr>
                </a:tc>
              </a:tr>
              <a:tr h="371475">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ICD-6 (1948)</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N/A</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N/A</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371475">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ICD-7 (1955)</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a:noFill/>
                    </a:lnT>
                    <a:lnB>
                      <a:noFill/>
                    </a:lnB>
                    <a:lnTlToBr>
                      <a:noFill/>
                    </a:lnTlToBr>
                    <a:lnBlToTr>
                      <a:noFill/>
                    </a:lnBlToTr>
                    <a:solidFill>
                      <a:schemeClr val="bg1"/>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N/A</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a:noFill/>
                    </a:lnT>
                    <a:lnB>
                      <a:noFill/>
                    </a:lnB>
                    <a:lnTlToBr>
                      <a:noFill/>
                    </a:lnTlToBr>
                    <a:lnBlToTr>
                      <a:noFill/>
                    </a:lnBlToTr>
                    <a:solidFill>
                      <a:schemeClr val="bg1"/>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N/A</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a:noFill/>
                    </a:lnT>
                    <a:lnB>
                      <a:noFill/>
                    </a:lnB>
                    <a:lnTlToBr>
                      <a:noFill/>
                    </a:lnTlToBr>
                    <a:lnBlToTr>
                      <a:noFill/>
                    </a:lnBlToTr>
                    <a:solidFill>
                      <a:schemeClr val="bg1"/>
                    </a:solidFill>
                  </a:tcPr>
                </a:tc>
              </a:tr>
              <a:tr h="731838">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ICD-8 (1965)</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a:noFill/>
                    </a:lnT>
                    <a:lnB>
                      <a:noFill/>
                    </a:lnB>
                    <a:lnTlToBr>
                      <a:noFill/>
                    </a:lnTlToBr>
                    <a:lnBlToTr>
                      <a:noFill/>
                    </a:lnBlToTr>
                    <a:solidFill>
                      <a:srgbClr val="E7E7E7"/>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Sexual Deviations</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a:noFill/>
                    </a:lnT>
                    <a:lnB>
                      <a:noFill/>
                    </a:lnB>
                    <a:lnTlToBr>
                      <a:noFill/>
                    </a:lnTlToBr>
                    <a:lnBlToTr>
                      <a:noFill/>
                    </a:lnBlToTr>
                    <a:solidFill>
                      <a:srgbClr val="E7E7E7"/>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Transvestitism</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a:noFill/>
                    </a:lnT>
                    <a:lnB>
                      <a:noFill/>
                    </a:lnB>
                    <a:lnTlToBr>
                      <a:noFill/>
                    </a:lnTlToBr>
                    <a:lnBlToTr>
                      <a:noFill/>
                    </a:lnBlToTr>
                    <a:solidFill>
                      <a:srgbClr val="E7E7E7"/>
                    </a:solidFill>
                  </a:tcPr>
                </a:tc>
              </a:tr>
              <a:tr h="1462088">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ICD-9 (1975)</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Sexual Deviations</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Transvestism</a:t>
                      </a:r>
                      <a:endParaRPr kumimoji="0" lang="en-US" altLang="en-US" sz="1400" b="0" i="0" u="none" strike="noStrike" cap="none" normalizeH="0" baseline="0">
                        <a:ln>
                          <a:noFill/>
                        </a:ln>
                        <a:solidFill>
                          <a:srgbClr val="000000"/>
                        </a:solidFill>
                        <a:effectLst/>
                        <a:latin typeface="Calisto MT" charset="0"/>
                        <a:ea typeface="ＭＳ Ｐゴシック" charset="-128"/>
                      </a:endParaRPr>
                    </a:p>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Trans-sexualism</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ctrTitle"/>
          </p:nvPr>
        </p:nvSpPr>
        <p:spPr>
          <a:xfrm>
            <a:off x="457200" y="1295400"/>
            <a:ext cx="8228013" cy="1927225"/>
          </a:xfrm>
        </p:spPr>
        <p:txBody>
          <a:bodyPr/>
          <a:lstStyle/>
          <a:p>
            <a:pPr eaLnBrk="1" hangingPunct="1"/>
            <a:r>
              <a:rPr lang="en-US" altLang="en-US">
                <a:ea typeface="ＭＳ Ｐゴシック" charset="-128"/>
              </a:rPr>
              <a:t>Definition of Terms  </a:t>
            </a:r>
          </a:p>
        </p:txBody>
      </p:sp>
      <p:sp>
        <p:nvSpPr>
          <p:cNvPr id="467971" name="Rectangle 3"/>
          <p:cNvSpPr>
            <a:spLocks noGrp="1" noChangeArrowheads="1"/>
          </p:cNvSpPr>
          <p:nvPr>
            <p:ph type="subTitle" idx="1"/>
          </p:nvPr>
        </p:nvSpPr>
        <p:spPr>
          <a:xfrm>
            <a:off x="457200" y="3308350"/>
            <a:ext cx="8228013" cy="1066800"/>
          </a:xfrm>
        </p:spPr>
        <p:txBody>
          <a:bodyPr rtlCol="0">
            <a:normAutofit/>
          </a:bodyPr>
          <a:lstStyle/>
          <a:p>
            <a:pPr eaLnBrk="1" fontAlgn="auto" hangingPunct="1">
              <a:spcAft>
                <a:spcPts val="0"/>
              </a:spcAft>
              <a:buFont typeface="Wingdings" pitchFamily="2" charset="2"/>
              <a:buNone/>
              <a:defRPr/>
            </a:pPr>
            <a:endParaRPr lang="en-US" smtClean="0">
              <a:ea typeface="+mn-ea"/>
              <a:cs typeface="+mn-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685800" y="182563"/>
            <a:ext cx="7772400" cy="1143000"/>
          </a:xfrm>
        </p:spPr>
        <p:txBody>
          <a:bodyPr/>
          <a:lstStyle/>
          <a:p>
            <a:pPr eaLnBrk="1" hangingPunct="1"/>
            <a:r>
              <a:rPr lang="en-US" altLang="en-US" sz="3600">
                <a:ea typeface="ＭＳ Ｐゴシック" charset="-128"/>
              </a:rPr>
              <a:t>ICD Gender Diagnoses</a:t>
            </a:r>
          </a:p>
        </p:txBody>
      </p:sp>
      <p:graphicFrame>
        <p:nvGraphicFramePr>
          <p:cNvPr id="4" name="Content Placeholder 3"/>
          <p:cNvGraphicFramePr>
            <a:graphicFrameLocks noGrp="1"/>
          </p:cNvGraphicFramePr>
          <p:nvPr>
            <p:ph idx="1"/>
          </p:nvPr>
        </p:nvGraphicFramePr>
        <p:xfrm>
          <a:off x="685800" y="2716213"/>
          <a:ext cx="7772400" cy="3717925"/>
        </p:xfrm>
        <a:graphic>
          <a:graphicData uri="http://schemas.openxmlformats.org/drawingml/2006/table">
            <a:tbl>
              <a:tblPr/>
              <a:tblGrid>
                <a:gridCol w="2590800"/>
                <a:gridCol w="2590800"/>
                <a:gridCol w="2590800"/>
              </a:tblGrid>
              <a:tr h="427038">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sto MT" charset="0"/>
                          <a:ea typeface="ＭＳ Ｐゴシック" charset="-128"/>
                        </a:rPr>
                        <a:t>Edition</a:t>
                      </a:r>
                      <a:r>
                        <a:rPr kumimoji="0" lang="en-US" altLang="en-US" sz="1400" b="1" i="0" u="none" strike="noStrike" cap="none" normalizeH="0" baseline="0">
                          <a:ln>
                            <a:noFill/>
                          </a:ln>
                          <a:solidFill>
                            <a:srgbClr val="FFFFFF"/>
                          </a:solidFill>
                          <a:effectLst/>
                          <a:latin typeface="Calisto MT" charset="0"/>
                          <a:ea typeface="ＭＳ Ｐゴシック" charset="-128"/>
                        </a:rPr>
                        <a:t> </a:t>
                      </a:r>
                      <a:r>
                        <a:rPr kumimoji="0" lang="en-US" altLang="en-US" sz="1200" b="1" i="0" u="none" strike="noStrike" cap="none" normalizeH="0" baseline="0">
                          <a:ln>
                            <a:noFill/>
                          </a:ln>
                          <a:solidFill>
                            <a:srgbClr val="FFFFFF"/>
                          </a:solidFill>
                          <a:effectLst/>
                          <a:latin typeface="Calisto MT" charset="0"/>
                          <a:ea typeface="ＭＳ Ｐゴシック" charset="-128"/>
                        </a:rPr>
                        <a:t>(year)</a:t>
                      </a:r>
                      <a:endParaRPr kumimoji="0" lang="en-US" altLang="en-US" sz="1400" b="1"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2397E2"/>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sto MT" charset="0"/>
                          <a:ea typeface="ＭＳ Ｐゴシック" charset="-128"/>
                        </a:rPr>
                        <a:t> Parent Category</a:t>
                      </a:r>
                      <a:endParaRPr kumimoji="0" lang="en-US" altLang="en-US" sz="1400" b="1"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2397E2"/>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sto MT" charset="0"/>
                          <a:ea typeface="ＭＳ Ｐゴシック" charset="-128"/>
                        </a:rPr>
                        <a:t> Diagnosis Name</a:t>
                      </a:r>
                      <a:endParaRPr kumimoji="0" lang="en-US" altLang="en-US" sz="1400" b="1"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2397E2"/>
                    </a:solidFill>
                  </a:tcPr>
                </a:tc>
              </a:tr>
              <a:tr h="1828800">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ICD-10 (1990)</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Gender Identity Disorders</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Transsexualism</a:t>
                      </a:r>
                      <a:endParaRPr kumimoji="0" lang="en-US" altLang="en-US" sz="1400" b="0" i="0" u="none" strike="noStrike" cap="none" normalizeH="0" baseline="0">
                        <a:ln>
                          <a:noFill/>
                        </a:ln>
                        <a:solidFill>
                          <a:srgbClr val="000000"/>
                        </a:solidFill>
                        <a:effectLst/>
                        <a:latin typeface="Calisto MT" charset="0"/>
                        <a:ea typeface="ＭＳ Ｐゴシック" charset="-128"/>
                      </a:endParaRPr>
                    </a:p>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Dual-role transvestism</a:t>
                      </a:r>
                      <a:endParaRPr kumimoji="0" lang="en-US" altLang="en-US" sz="1400" b="0" i="0" u="none" strike="noStrike" cap="none" normalizeH="0" baseline="0">
                        <a:ln>
                          <a:noFill/>
                        </a:ln>
                        <a:solidFill>
                          <a:srgbClr val="000000"/>
                        </a:solidFill>
                        <a:effectLst/>
                        <a:latin typeface="Calisto MT" charset="0"/>
                        <a:ea typeface="ＭＳ Ｐゴシック" charset="-128"/>
                      </a:endParaRPr>
                    </a:p>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Gender identity disorder of childhood</a:t>
                      </a:r>
                      <a:endParaRPr kumimoji="0" lang="en-US" altLang="en-US" sz="1400" b="0" i="0" u="none" strike="noStrike" cap="none" normalizeH="0" baseline="0">
                        <a:ln>
                          <a:noFill/>
                        </a:ln>
                        <a:solidFill>
                          <a:srgbClr val="000000"/>
                        </a:solidFill>
                        <a:effectLst/>
                        <a:latin typeface="Calisto MT" charset="0"/>
                        <a:ea typeface="ＭＳ Ｐゴシック" charset="-128"/>
                      </a:endParaRPr>
                    </a:p>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Other gender identity disorders</a:t>
                      </a:r>
                      <a:endParaRPr kumimoji="0" lang="en-US" altLang="en-US" sz="1400" b="0" i="0" u="none" strike="noStrike" cap="none" normalizeH="0" baseline="0">
                        <a:ln>
                          <a:noFill/>
                        </a:ln>
                        <a:solidFill>
                          <a:srgbClr val="000000"/>
                        </a:solidFill>
                        <a:effectLst/>
                        <a:latin typeface="Calisto MT" charset="0"/>
                        <a:ea typeface="ＭＳ Ｐゴシック" charset="-128"/>
                      </a:endParaRPr>
                    </a:p>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Gender identity disorder, unspecified</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1462088">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ICD-11 (2018)</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Conditions Related to Sexual Health</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Gender incongruence of adolescents and adults </a:t>
                      </a:r>
                      <a:endParaRPr kumimoji="0" lang="en-US" altLang="en-US" sz="1400" b="0" i="0" u="none" strike="noStrike" cap="none" normalizeH="0" baseline="0">
                        <a:ln>
                          <a:noFill/>
                        </a:ln>
                        <a:solidFill>
                          <a:srgbClr val="000000"/>
                        </a:solidFill>
                        <a:effectLst/>
                        <a:latin typeface="Calisto MT" charset="0"/>
                        <a:ea typeface="ＭＳ Ｐゴシック" charset="-128"/>
                      </a:endParaRPr>
                    </a:p>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Gender incongruence of children (Proposed)</a:t>
                      </a:r>
                      <a:endParaRPr kumimoji="0" lang="en-US" altLang="en-US" sz="1400" b="0" i="0" u="none" strike="noStrike" cap="none" normalizeH="0" baseline="0">
                        <a:ln>
                          <a:noFill/>
                        </a:ln>
                        <a:solidFill>
                          <a:srgbClr val="000000"/>
                        </a:solidFill>
                        <a:effectLst/>
                        <a:latin typeface="Times" charset="0"/>
                        <a:ea typeface="MS Mincho" charset="-128"/>
                      </a:endParaRPr>
                    </a:p>
                  </a:txBody>
                  <a:tcPr marL="68580" marR="68580"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3"/>
          <p:cNvSpPr>
            <a:spLocks noGrp="1"/>
          </p:cNvSpPr>
          <p:nvPr>
            <p:ph type="ctrTitle"/>
          </p:nvPr>
        </p:nvSpPr>
        <p:spPr>
          <a:xfrm>
            <a:off x="457200" y="1295400"/>
            <a:ext cx="8228013" cy="1927225"/>
          </a:xfrm>
        </p:spPr>
        <p:txBody>
          <a:bodyPr/>
          <a:lstStyle/>
          <a:p>
            <a:pPr eaLnBrk="1" hangingPunct="1"/>
            <a:r>
              <a:rPr lang="en-US" altLang="en-US" sz="5200">
                <a:ea typeface="ＭＳ Ｐゴシック" charset="-128"/>
              </a:rPr>
              <a:t>Ethics in the Clinical Setting</a:t>
            </a:r>
          </a:p>
        </p:txBody>
      </p:sp>
      <p:sp>
        <p:nvSpPr>
          <p:cNvPr id="5" name="Subtitle 4"/>
          <p:cNvSpPr>
            <a:spLocks noGrp="1"/>
          </p:cNvSpPr>
          <p:nvPr>
            <p:ph type="subTitle" idx="1"/>
          </p:nvPr>
        </p:nvSpPr>
        <p:spPr>
          <a:xfrm>
            <a:off x="457200" y="3308350"/>
            <a:ext cx="8228013" cy="1066800"/>
          </a:xfrm>
        </p:spPr>
        <p:txBody>
          <a:bodyPr rtlCol="0">
            <a:normAutofit/>
          </a:bodyPr>
          <a:lstStyle/>
          <a:p>
            <a:pPr eaLnBrk="1" fontAlgn="auto" hangingPunct="1">
              <a:spcAft>
                <a:spcPts val="0"/>
              </a:spcAft>
              <a:buFont typeface="Wingdings" pitchFamily="2" charset="2"/>
              <a:buNone/>
              <a:defRPr/>
            </a:pPr>
            <a:endParaRPr lang="en-US">
              <a:ea typeface="+mn-ea"/>
              <a:cs typeface="+mn-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pPr eaLnBrk="1" hangingPunct="1"/>
            <a:r>
              <a:rPr lang="en-US" altLang="en-US" sz="4800">
                <a:ea typeface="ＭＳ Ｐゴシック" charset="-128"/>
              </a:rPr>
              <a:t>Ethics in the Clinical Setting</a:t>
            </a:r>
            <a:endParaRPr lang="en-US" altLang="en-US">
              <a:ea typeface="ＭＳ Ｐゴシック" charset="-128"/>
            </a:endParaRPr>
          </a:p>
        </p:txBody>
      </p:sp>
      <p:sp>
        <p:nvSpPr>
          <p:cNvPr id="111618" name="Content Placeholder 2"/>
          <p:cNvSpPr>
            <a:spLocks noGrp="1"/>
          </p:cNvSpPr>
          <p:nvPr>
            <p:ph idx="1"/>
          </p:nvPr>
        </p:nvSpPr>
        <p:spPr/>
        <p:txBody>
          <a:bodyPr/>
          <a:lstStyle/>
          <a:p>
            <a:pPr eaLnBrk="1" hangingPunct="1"/>
            <a:r>
              <a:rPr lang="en-US" altLang="en-US">
                <a:ea typeface="ＭＳ Ｐゴシック" charset="-128"/>
              </a:rPr>
              <a:t>Dearth of empirical research on the health and mental health needs of LGBT patient populations (IOM, 2011)</a:t>
            </a:r>
          </a:p>
          <a:p>
            <a:pPr eaLnBrk="1" hangingPunct="1"/>
            <a:r>
              <a:rPr lang="en-US" altLang="en-US">
                <a:ea typeface="ＭＳ Ｐゴシック" charset="-128"/>
              </a:rPr>
              <a:t>Most psychiatrists, as well as physicians in other specialties and other mental health professionals, receive little formal training in human sexuality </a:t>
            </a:r>
          </a:p>
          <a:p>
            <a:pPr eaLnBrk="1" hangingPunct="1"/>
            <a:r>
              <a:rPr lang="en-US" altLang="en-US">
                <a:ea typeface="ＭＳ Ｐゴシック" charset="-128"/>
              </a:rPr>
              <a:t>General public unaware how little attention is given to human sexuality in clinical education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1618">
                                            <p:txEl>
                                              <p:pRg st="1" end="1"/>
                                            </p:txEl>
                                          </p:spTgt>
                                        </p:tgtEl>
                                        <p:attrNameLst>
                                          <p:attrName>style.visibility</p:attrName>
                                        </p:attrNameLst>
                                      </p:cBhvr>
                                      <p:to>
                                        <p:strVal val="visible"/>
                                      </p:to>
                                    </p:set>
                                    <p:animEffect transition="in" filter="fade">
                                      <p:cBhvr>
                                        <p:cTn id="7" dur="1000"/>
                                        <p:tgtEl>
                                          <p:spTgt spid="111618">
                                            <p:txEl>
                                              <p:pRg st="1" end="1"/>
                                            </p:txEl>
                                          </p:spTgt>
                                        </p:tgtEl>
                                      </p:cBhvr>
                                    </p:animEffect>
                                    <p:anim calcmode="lin" valueType="num">
                                      <p:cBhvr>
                                        <p:cTn id="8" dur="1000" fill="hold"/>
                                        <p:tgtEl>
                                          <p:spTgt spid="11161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16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11618">
                                            <p:txEl>
                                              <p:pRg st="2" end="2"/>
                                            </p:txEl>
                                          </p:spTgt>
                                        </p:tgtEl>
                                        <p:attrNameLst>
                                          <p:attrName>style.visibility</p:attrName>
                                        </p:attrNameLst>
                                      </p:cBhvr>
                                      <p:to>
                                        <p:strVal val="visible"/>
                                      </p:to>
                                    </p:set>
                                    <p:animEffect transition="in" filter="fade">
                                      <p:cBhvr>
                                        <p:cTn id="14" dur="1000"/>
                                        <p:tgtEl>
                                          <p:spTgt spid="111618">
                                            <p:txEl>
                                              <p:pRg st="2" end="2"/>
                                            </p:txEl>
                                          </p:spTgt>
                                        </p:tgtEl>
                                      </p:cBhvr>
                                    </p:animEffect>
                                    <p:anim calcmode="lin" valueType="num">
                                      <p:cBhvr>
                                        <p:cTn id="15" dur="1000" fill="hold"/>
                                        <p:tgtEl>
                                          <p:spTgt spid="11161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161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p:txBody>
          <a:bodyPr/>
          <a:lstStyle/>
          <a:p>
            <a:pPr eaLnBrk="1" hangingPunct="1"/>
            <a:r>
              <a:rPr lang="en-US" altLang="en-US" sz="4800">
                <a:ea typeface="ＭＳ Ｐゴシック" charset="-128"/>
              </a:rPr>
              <a:t>Ethics in the Clinical Setting</a:t>
            </a:r>
            <a:endParaRPr lang="en-US" altLang="en-US">
              <a:ea typeface="ＭＳ Ｐゴシック" charset="-128"/>
            </a:endParaRPr>
          </a:p>
        </p:txBody>
      </p:sp>
      <p:sp>
        <p:nvSpPr>
          <p:cNvPr id="3" name="Content Placeholder 2"/>
          <p:cNvSpPr>
            <a:spLocks noGrp="1"/>
          </p:cNvSpPr>
          <p:nvPr>
            <p:ph idx="1"/>
          </p:nvPr>
        </p:nvSpPr>
        <p:spPr/>
        <p:txBody>
          <a:bodyPr/>
          <a:lstStyle/>
          <a:p>
            <a:pPr eaLnBrk="1" hangingPunct="1"/>
            <a:r>
              <a:rPr lang="en-US" altLang="en-US">
                <a:ea typeface="ＭＳ Ｐゴシック" charset="-128"/>
              </a:rPr>
              <a:t>Patients may ask questions about sex and gender that clinicians do not know how to answer </a:t>
            </a:r>
          </a:p>
          <a:p>
            <a:pPr eaLnBrk="1" hangingPunct="1"/>
            <a:r>
              <a:rPr lang="en-US" altLang="en-US">
                <a:ea typeface="ＭＳ Ｐゴシック" charset="-128"/>
              </a:rPr>
              <a:t>Rather than admitting lack of knowledge, or seeking out reputable sources of information, clinicians may </a:t>
            </a:r>
          </a:p>
          <a:p>
            <a:pPr lvl="1" eaLnBrk="1" hangingPunct="1"/>
            <a:r>
              <a:rPr lang="en-US" altLang="en-US">
                <a:ea typeface="ＭＳ Ｐゴシック" charset="-128"/>
              </a:rPr>
              <a:t>Proffer an old theory learned in university or graduate school</a:t>
            </a:r>
          </a:p>
          <a:p>
            <a:pPr lvl="1" eaLnBrk="1" hangingPunct="1"/>
            <a:r>
              <a:rPr lang="en-US" altLang="en-US">
                <a:ea typeface="ＭＳ Ｐゴシック" charset="-128"/>
              </a:rPr>
              <a:t>Express personal beliefs or other incorrect information</a:t>
            </a:r>
          </a:p>
          <a:p>
            <a:pPr lvl="1" eaLnBrk="1" hangingPunct="1"/>
            <a:r>
              <a:rPr lang="en-US" altLang="en-US">
                <a:ea typeface="ＭＳ Ｐゴシック" charset="-128"/>
              </a:rPr>
              <a:t>Countertransferences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3"/>
          <p:cNvSpPr>
            <a:spLocks noGrp="1"/>
          </p:cNvSpPr>
          <p:nvPr>
            <p:ph type="ctrTitle"/>
          </p:nvPr>
        </p:nvSpPr>
        <p:spPr>
          <a:xfrm>
            <a:off x="457200" y="1295400"/>
            <a:ext cx="8228013" cy="1927225"/>
          </a:xfrm>
        </p:spPr>
        <p:txBody>
          <a:bodyPr/>
          <a:lstStyle/>
          <a:p>
            <a:pPr eaLnBrk="1" hangingPunct="1"/>
            <a:r>
              <a:rPr lang="en-US" altLang="en-US">
                <a:ea typeface="ＭＳ Ｐゴシック" charset="-128"/>
              </a:rPr>
              <a:t>Questions Patients Ask</a:t>
            </a:r>
          </a:p>
        </p:txBody>
      </p:sp>
      <p:sp>
        <p:nvSpPr>
          <p:cNvPr id="5" name="Subtitle 4"/>
          <p:cNvSpPr>
            <a:spLocks noGrp="1"/>
          </p:cNvSpPr>
          <p:nvPr>
            <p:ph type="subTitle" idx="1"/>
          </p:nvPr>
        </p:nvSpPr>
        <p:spPr>
          <a:xfrm>
            <a:off x="457200" y="3308350"/>
            <a:ext cx="8228013" cy="1066800"/>
          </a:xfrm>
        </p:spPr>
        <p:txBody>
          <a:bodyPr rtlCol="0">
            <a:normAutofit/>
          </a:bodyPr>
          <a:lstStyle/>
          <a:p>
            <a:pPr eaLnBrk="1" fontAlgn="auto" hangingPunct="1">
              <a:spcAft>
                <a:spcPts val="0"/>
              </a:spcAft>
              <a:buFont typeface="Wingdings" pitchFamily="2" charset="2"/>
              <a:buNone/>
              <a:defRPr/>
            </a:pPr>
            <a:endParaRPr lang="en-US">
              <a:ea typeface="+mn-ea"/>
              <a:cs typeface="+mn-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3"/>
          <p:cNvSpPr>
            <a:spLocks noGrp="1"/>
          </p:cNvSpPr>
          <p:nvPr>
            <p:ph type="title"/>
          </p:nvPr>
        </p:nvSpPr>
        <p:spPr>
          <a:xfrm>
            <a:off x="457200" y="895350"/>
            <a:ext cx="8229600" cy="1143000"/>
          </a:xfrm>
        </p:spPr>
        <p:txBody>
          <a:bodyPr/>
          <a:lstStyle/>
          <a:p>
            <a:pPr eaLnBrk="1" hangingPunct="1"/>
            <a:r>
              <a:rPr lang="en-US" altLang="en-US" sz="4000" b="1">
                <a:ea typeface="ＭＳ Ｐゴシック" charset="-128"/>
              </a:rPr>
              <a:t>“Doctor, Why am I Gay </a:t>
            </a:r>
            <a:br>
              <a:rPr lang="en-US" altLang="en-US" sz="4000" b="1">
                <a:ea typeface="ＭＳ Ｐゴシック" charset="-128"/>
              </a:rPr>
            </a:br>
            <a:r>
              <a:rPr lang="en-US" altLang="en-US" sz="4000" b="1">
                <a:ea typeface="ＭＳ Ｐゴシック" charset="-128"/>
              </a:rPr>
              <a:t>(or Transgender)?</a:t>
            </a:r>
            <a:r>
              <a:rPr lang="en-US" altLang="en-US" sz="4000">
                <a:ea typeface="ＭＳ Ｐゴシック" charset="-128"/>
              </a:rPr>
              <a:t>”</a:t>
            </a:r>
          </a:p>
        </p:txBody>
      </p:sp>
      <p:sp>
        <p:nvSpPr>
          <p:cNvPr id="6" name="Content Placeholder 5"/>
          <p:cNvSpPr>
            <a:spLocks noGrp="1"/>
          </p:cNvSpPr>
          <p:nvPr>
            <p:ph idx="1"/>
          </p:nvPr>
        </p:nvSpPr>
        <p:spPr/>
        <p:txBody>
          <a:bodyPr/>
          <a:lstStyle/>
          <a:p>
            <a:pPr marL="0" indent="0" algn="ctr" eaLnBrk="1" hangingPunct="1">
              <a:buFont typeface="Wingdings" charset="2"/>
              <a:buNone/>
            </a:pPr>
            <a:endParaRPr lang="en-US" altLang="en-US" sz="4000">
              <a:ea typeface="ＭＳ Ｐゴシック" charset="-128"/>
            </a:endParaRPr>
          </a:p>
          <a:p>
            <a:pPr marL="0" indent="0" algn="ctr" eaLnBrk="1" hangingPunct="1">
              <a:buFont typeface="Wingdings" charset="2"/>
              <a:buNone/>
            </a:pPr>
            <a:endParaRPr lang="en-US" altLang="en-US" sz="4000">
              <a:ea typeface="ＭＳ Ｐゴシック" charset="-128"/>
            </a:endParaRPr>
          </a:p>
          <a:p>
            <a:pPr marL="0" indent="0" algn="ctr" eaLnBrk="1" hangingPunct="1">
              <a:buFont typeface="Wingdings" charset="2"/>
              <a:buNone/>
            </a:pPr>
            <a:r>
              <a:rPr lang="en-US" altLang="en-US" sz="4000">
                <a:ea typeface="ＭＳ Ｐゴシック" charset="-128"/>
              </a:rPr>
              <a:t>Answer:  We don’t know!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pPr eaLnBrk="1" hangingPunct="1"/>
            <a:r>
              <a:rPr lang="en-US" altLang="en-US">
                <a:ea typeface="ＭＳ Ｐゴシック" charset="-128"/>
              </a:rPr>
              <a:t>The “Why” Question</a:t>
            </a:r>
          </a:p>
        </p:txBody>
      </p:sp>
      <p:sp>
        <p:nvSpPr>
          <p:cNvPr id="115714" name="Content Placeholder 2"/>
          <p:cNvSpPr>
            <a:spLocks noGrp="1"/>
          </p:cNvSpPr>
          <p:nvPr>
            <p:ph idx="1"/>
          </p:nvPr>
        </p:nvSpPr>
        <p:spPr/>
        <p:txBody>
          <a:bodyPr/>
          <a:lstStyle/>
          <a:p>
            <a:pPr eaLnBrk="1" hangingPunct="1"/>
            <a:r>
              <a:rPr lang="en-US" altLang="en-US">
                <a:ea typeface="ＭＳ Ｐゴシック" charset="-128"/>
              </a:rPr>
              <a:t>Not unusual for LGBT patients to ask</a:t>
            </a:r>
          </a:p>
          <a:p>
            <a:pPr eaLnBrk="1" hangingPunct="1"/>
            <a:r>
              <a:rPr lang="en-US" altLang="en-US">
                <a:ea typeface="ＭＳ Ｐゴシック" charset="-128"/>
              </a:rPr>
              <a:t>Not typical question for heterosexual and cisgender patients</a:t>
            </a:r>
          </a:p>
          <a:p>
            <a:pPr eaLnBrk="1" hangingPunct="1"/>
            <a:r>
              <a:rPr lang="en-US" altLang="en-US">
                <a:ea typeface="ＭＳ Ｐゴシック" charset="-128"/>
              </a:rPr>
              <a:t>Clinicians unlikely to raise question with heterosexual and cisgender patients</a:t>
            </a:r>
          </a:p>
          <a:p>
            <a:pPr eaLnBrk="1" hangingPunct="1"/>
            <a:r>
              <a:rPr lang="en-US" altLang="en-US">
                <a:ea typeface="ＭＳ Ｐゴシック" charset="-128"/>
              </a:rPr>
              <a:t>LGBT patients as members of sexual minority often have outsider’s feeling that their identities require explanation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5714">
                                            <p:txEl>
                                              <p:pRg st="1" end="1"/>
                                            </p:txEl>
                                          </p:spTgt>
                                        </p:tgtEl>
                                        <p:attrNameLst>
                                          <p:attrName>style.visibility</p:attrName>
                                        </p:attrNameLst>
                                      </p:cBhvr>
                                      <p:to>
                                        <p:strVal val="visible"/>
                                      </p:to>
                                    </p:set>
                                    <p:animEffect transition="in" filter="fade">
                                      <p:cBhvr>
                                        <p:cTn id="7" dur="1000"/>
                                        <p:tgtEl>
                                          <p:spTgt spid="115714">
                                            <p:txEl>
                                              <p:pRg st="1" end="1"/>
                                            </p:txEl>
                                          </p:spTgt>
                                        </p:tgtEl>
                                      </p:cBhvr>
                                    </p:animEffect>
                                    <p:anim calcmode="lin" valueType="num">
                                      <p:cBhvr>
                                        <p:cTn id="8" dur="1000" fill="hold"/>
                                        <p:tgtEl>
                                          <p:spTgt spid="1157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57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15714">
                                            <p:txEl>
                                              <p:pRg st="2" end="2"/>
                                            </p:txEl>
                                          </p:spTgt>
                                        </p:tgtEl>
                                        <p:attrNameLst>
                                          <p:attrName>style.visibility</p:attrName>
                                        </p:attrNameLst>
                                      </p:cBhvr>
                                      <p:to>
                                        <p:strVal val="visible"/>
                                      </p:to>
                                    </p:set>
                                    <p:animEffect transition="in" filter="fade">
                                      <p:cBhvr>
                                        <p:cTn id="14" dur="1000"/>
                                        <p:tgtEl>
                                          <p:spTgt spid="115714">
                                            <p:txEl>
                                              <p:pRg st="2" end="2"/>
                                            </p:txEl>
                                          </p:spTgt>
                                        </p:tgtEl>
                                      </p:cBhvr>
                                    </p:animEffect>
                                    <p:anim calcmode="lin" valueType="num">
                                      <p:cBhvr>
                                        <p:cTn id="15" dur="1000" fill="hold"/>
                                        <p:tgtEl>
                                          <p:spTgt spid="1157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57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15714">
                                            <p:txEl>
                                              <p:pRg st="3" end="3"/>
                                            </p:txEl>
                                          </p:spTgt>
                                        </p:tgtEl>
                                        <p:attrNameLst>
                                          <p:attrName>style.visibility</p:attrName>
                                        </p:attrNameLst>
                                      </p:cBhvr>
                                      <p:to>
                                        <p:strVal val="visible"/>
                                      </p:to>
                                    </p:set>
                                    <p:animEffect transition="in" filter="fade">
                                      <p:cBhvr>
                                        <p:cTn id="21" dur="1000"/>
                                        <p:tgtEl>
                                          <p:spTgt spid="115714">
                                            <p:txEl>
                                              <p:pRg st="3" end="3"/>
                                            </p:txEl>
                                          </p:spTgt>
                                        </p:tgtEl>
                                      </p:cBhvr>
                                    </p:animEffect>
                                    <p:anim calcmode="lin" valueType="num">
                                      <p:cBhvr>
                                        <p:cTn id="22" dur="1000" fill="hold"/>
                                        <p:tgtEl>
                                          <p:spTgt spid="11571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157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p:txBody>
          <a:bodyPr/>
          <a:lstStyle/>
          <a:p>
            <a:pPr eaLnBrk="1" hangingPunct="1"/>
            <a:r>
              <a:rPr lang="en-US" altLang="en-US">
                <a:ea typeface="ＭＳ Ｐゴシック" charset="-128"/>
              </a:rPr>
              <a:t>The “Why” Question</a:t>
            </a:r>
          </a:p>
        </p:txBody>
      </p:sp>
      <p:sp>
        <p:nvSpPr>
          <p:cNvPr id="408579" name="Rectangle 3"/>
          <p:cNvSpPr>
            <a:spLocks noGrp="1" noChangeArrowheads="1"/>
          </p:cNvSpPr>
          <p:nvPr>
            <p:ph idx="1"/>
          </p:nvPr>
        </p:nvSpPr>
        <p:spPr/>
        <p:txBody>
          <a:bodyPr>
            <a:normAutofit/>
          </a:bodyPr>
          <a:lstStyle/>
          <a:p>
            <a:pPr eaLnBrk="1" hangingPunct="1">
              <a:lnSpc>
                <a:spcPct val="80000"/>
              </a:lnSpc>
            </a:pPr>
            <a:endParaRPr lang="en-US" altLang="en-US" sz="400">
              <a:ea typeface="ＭＳ Ｐゴシック" charset="-128"/>
            </a:endParaRPr>
          </a:p>
          <a:p>
            <a:pPr eaLnBrk="1" hangingPunct="1">
              <a:lnSpc>
                <a:spcPct val="80000"/>
              </a:lnSpc>
            </a:pPr>
            <a:r>
              <a:rPr lang="en-US" altLang="en-US">
                <a:ea typeface="ＭＳ Ｐゴシック" charset="-128"/>
              </a:rPr>
              <a:t>The “causes” of a patient’s sexual orientation and gender identity are unknown</a:t>
            </a:r>
          </a:p>
          <a:p>
            <a:pPr eaLnBrk="1" hangingPunct="1">
              <a:lnSpc>
                <a:spcPct val="80000"/>
              </a:lnSpc>
            </a:pPr>
            <a:r>
              <a:rPr lang="en-US" altLang="en-US">
                <a:ea typeface="ＭＳ Ｐゴシック" charset="-128"/>
              </a:rPr>
              <a:t>Two people talking to each other in a therapist’s office can only discover what sexual orientation and gender identity means to either or both of them</a:t>
            </a:r>
          </a:p>
          <a:p>
            <a:pPr eaLnBrk="1" hangingPunct="1">
              <a:lnSpc>
                <a:spcPct val="80000"/>
              </a:lnSpc>
            </a:pPr>
            <a:r>
              <a:rPr lang="en-US" altLang="en-US">
                <a:ea typeface="ＭＳ Ｐゴシック" charset="-128"/>
              </a:rPr>
              <a:t>Conducting a psychotherapy under the false assumption that one can find out “why” a patient is LGBT is ethically questionable and a waste of time and money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08579">
                                            <p:txEl>
                                              <p:pRg st="2" end="2"/>
                                            </p:txEl>
                                          </p:spTgt>
                                        </p:tgtEl>
                                        <p:attrNameLst>
                                          <p:attrName>style.visibility</p:attrName>
                                        </p:attrNameLst>
                                      </p:cBhvr>
                                      <p:to>
                                        <p:strVal val="visible"/>
                                      </p:to>
                                    </p:set>
                                    <p:animEffect transition="in" filter="fade">
                                      <p:cBhvr>
                                        <p:cTn id="7" dur="1000"/>
                                        <p:tgtEl>
                                          <p:spTgt spid="408579">
                                            <p:txEl>
                                              <p:pRg st="2" end="2"/>
                                            </p:txEl>
                                          </p:spTgt>
                                        </p:tgtEl>
                                      </p:cBhvr>
                                    </p:animEffect>
                                    <p:anim calcmode="lin" valueType="num">
                                      <p:cBhvr>
                                        <p:cTn id="8" dur="1000" fill="hold"/>
                                        <p:tgtEl>
                                          <p:spTgt spid="40857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08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08579">
                                            <p:txEl>
                                              <p:pRg st="3" end="3"/>
                                            </p:txEl>
                                          </p:spTgt>
                                        </p:tgtEl>
                                        <p:attrNameLst>
                                          <p:attrName>style.visibility</p:attrName>
                                        </p:attrNameLst>
                                      </p:cBhvr>
                                      <p:to>
                                        <p:strVal val="visible"/>
                                      </p:to>
                                    </p:set>
                                    <p:animEffect transition="in" filter="fade">
                                      <p:cBhvr>
                                        <p:cTn id="14" dur="1000"/>
                                        <p:tgtEl>
                                          <p:spTgt spid="408579">
                                            <p:txEl>
                                              <p:pRg st="3" end="3"/>
                                            </p:txEl>
                                          </p:spTgt>
                                        </p:tgtEl>
                                      </p:cBhvr>
                                    </p:animEffect>
                                    <p:anim calcmode="lin" valueType="num">
                                      <p:cBhvr>
                                        <p:cTn id="15" dur="1000" fill="hold"/>
                                        <p:tgtEl>
                                          <p:spTgt spid="40857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0857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3"/>
          <p:cNvSpPr>
            <a:spLocks noGrp="1"/>
          </p:cNvSpPr>
          <p:nvPr>
            <p:ph type="title"/>
          </p:nvPr>
        </p:nvSpPr>
        <p:spPr>
          <a:xfrm>
            <a:off x="457200" y="895350"/>
            <a:ext cx="8229600" cy="1143000"/>
          </a:xfrm>
        </p:spPr>
        <p:txBody>
          <a:bodyPr/>
          <a:lstStyle/>
          <a:p>
            <a:pPr eaLnBrk="1" hangingPunct="1"/>
            <a:r>
              <a:rPr lang="en-US" altLang="en-US" sz="4000" b="1">
                <a:ea typeface="ＭＳ Ｐゴシック" charset="-128"/>
              </a:rPr>
              <a:t>“Doctor, Can You Change My Sexual Orientation</a:t>
            </a:r>
            <a:r>
              <a:rPr lang="en-US" altLang="en-US" sz="4000">
                <a:ea typeface="ＭＳ Ｐゴシック" charset="-128"/>
              </a:rPr>
              <a:t> </a:t>
            </a:r>
            <a:r>
              <a:rPr lang="en-US" altLang="en-US" sz="4000" b="1">
                <a:ea typeface="ＭＳ Ｐゴシック" charset="-128"/>
              </a:rPr>
              <a:t>?</a:t>
            </a:r>
            <a:r>
              <a:rPr lang="en-US" altLang="en-US" sz="4000">
                <a:ea typeface="ＭＳ Ｐゴシック" charset="-128"/>
              </a:rPr>
              <a:t>”</a:t>
            </a:r>
          </a:p>
        </p:txBody>
      </p:sp>
      <p:sp>
        <p:nvSpPr>
          <p:cNvPr id="6" name="Content Placeholder 5"/>
          <p:cNvSpPr>
            <a:spLocks noGrp="1"/>
          </p:cNvSpPr>
          <p:nvPr>
            <p:ph idx="1"/>
          </p:nvPr>
        </p:nvSpPr>
        <p:spPr/>
        <p:txBody>
          <a:bodyPr/>
          <a:lstStyle/>
          <a:p>
            <a:pPr marL="0" indent="0" algn="ctr" eaLnBrk="1" hangingPunct="1">
              <a:buFont typeface="Wingdings" charset="2"/>
              <a:buNone/>
            </a:pPr>
            <a:endParaRPr lang="en-US" altLang="en-US" sz="4000">
              <a:ea typeface="ＭＳ Ｐゴシック" charset="-128"/>
            </a:endParaRPr>
          </a:p>
          <a:p>
            <a:pPr marL="0" indent="0" algn="ctr" eaLnBrk="1" hangingPunct="1">
              <a:buFont typeface="Wingdings" charset="2"/>
              <a:buNone/>
            </a:pPr>
            <a:endParaRPr lang="en-US" altLang="en-US" sz="4000">
              <a:ea typeface="ＭＳ Ｐゴシック" charset="-128"/>
            </a:endParaRPr>
          </a:p>
          <a:p>
            <a:pPr marL="0" indent="0" algn="ctr" eaLnBrk="1" hangingPunct="1">
              <a:buFont typeface="Wingdings" charset="2"/>
              <a:buNone/>
            </a:pPr>
            <a:r>
              <a:rPr lang="en-US" altLang="en-US" sz="4000">
                <a:ea typeface="ＭＳ Ｐゴシック" charset="-128"/>
              </a:rPr>
              <a:t>Answer:  No one knows how!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p:txBody>
          <a:bodyPr/>
          <a:lstStyle/>
          <a:p>
            <a:pPr eaLnBrk="1" hangingPunct="1"/>
            <a:r>
              <a:rPr lang="en-US" altLang="en-US">
                <a:ea typeface="ＭＳ Ｐゴシック" charset="-128"/>
              </a:rPr>
              <a:t>The “Change” Question</a:t>
            </a:r>
          </a:p>
        </p:txBody>
      </p:sp>
      <p:sp>
        <p:nvSpPr>
          <p:cNvPr id="117762" name="Content Placeholder 2"/>
          <p:cNvSpPr>
            <a:spLocks noGrp="1"/>
          </p:cNvSpPr>
          <p:nvPr>
            <p:ph idx="1"/>
          </p:nvPr>
        </p:nvSpPr>
        <p:spPr/>
        <p:txBody>
          <a:bodyPr/>
          <a:lstStyle/>
          <a:p>
            <a:pPr eaLnBrk="1" hangingPunct="1"/>
            <a:r>
              <a:rPr lang="en-US" altLang="en-US">
                <a:ea typeface="ＭＳ Ｐゴシック" charset="-128"/>
              </a:rPr>
              <a:t>Mainstream mental health organizations do not endorse sexual orientation change  efforts (SOCE)</a:t>
            </a:r>
          </a:p>
          <a:p>
            <a:pPr eaLnBrk="1" hangingPunct="1"/>
            <a:r>
              <a:rPr lang="en-US" altLang="en-US">
                <a:ea typeface="ＭＳ Ｐゴシック" charset="-128"/>
              </a:rPr>
              <a:t>“Techniques” are not offered in reputable mental health training programs</a:t>
            </a:r>
          </a:p>
          <a:p>
            <a:pPr eaLnBrk="1" hangingPunct="1"/>
            <a:r>
              <a:rPr lang="en-US" altLang="en-US">
                <a:ea typeface="ＭＳ Ｐゴシック" charset="-128"/>
              </a:rPr>
              <a:t>Majority of SOCE practices are conducted by unlicensed, non-clinicians and “ex-gay” ministries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7762">
                                            <p:txEl>
                                              <p:pRg st="1" end="1"/>
                                            </p:txEl>
                                          </p:spTgt>
                                        </p:tgtEl>
                                        <p:attrNameLst>
                                          <p:attrName>style.visibility</p:attrName>
                                        </p:attrNameLst>
                                      </p:cBhvr>
                                      <p:to>
                                        <p:strVal val="visible"/>
                                      </p:to>
                                    </p:set>
                                    <p:animEffect transition="in" filter="fade">
                                      <p:cBhvr>
                                        <p:cTn id="7" dur="1000"/>
                                        <p:tgtEl>
                                          <p:spTgt spid="117762">
                                            <p:txEl>
                                              <p:pRg st="1" end="1"/>
                                            </p:txEl>
                                          </p:spTgt>
                                        </p:tgtEl>
                                      </p:cBhvr>
                                    </p:animEffect>
                                    <p:anim calcmode="lin" valueType="num">
                                      <p:cBhvr>
                                        <p:cTn id="8" dur="1000" fill="hold"/>
                                        <p:tgtEl>
                                          <p:spTgt spid="11776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77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17762">
                                            <p:txEl>
                                              <p:pRg st="2" end="2"/>
                                            </p:txEl>
                                          </p:spTgt>
                                        </p:tgtEl>
                                        <p:attrNameLst>
                                          <p:attrName>style.visibility</p:attrName>
                                        </p:attrNameLst>
                                      </p:cBhvr>
                                      <p:to>
                                        <p:strVal val="visible"/>
                                      </p:to>
                                    </p:set>
                                    <p:animEffect transition="in" filter="fade">
                                      <p:cBhvr>
                                        <p:cTn id="14" dur="1000"/>
                                        <p:tgtEl>
                                          <p:spTgt spid="117762">
                                            <p:txEl>
                                              <p:pRg st="2" end="2"/>
                                            </p:txEl>
                                          </p:spTgt>
                                        </p:tgtEl>
                                      </p:cBhvr>
                                    </p:animEffect>
                                    <p:anim calcmode="lin" valueType="num">
                                      <p:cBhvr>
                                        <p:cTn id="15" dur="1000" fill="hold"/>
                                        <p:tgtEl>
                                          <p:spTgt spid="11776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776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altLang="en-US">
                <a:ea typeface="ＭＳ Ｐゴシック" charset="-128"/>
              </a:rPr>
              <a:t>Sexual Orientation</a:t>
            </a:r>
            <a:endParaRPr lang="en-US" altLang="en-US" i="1">
              <a:ea typeface="ＭＳ Ｐゴシック" charset="-128"/>
            </a:endParaRPr>
          </a:p>
        </p:txBody>
      </p:sp>
      <p:sp>
        <p:nvSpPr>
          <p:cNvPr id="29698" name="Rectangle 3"/>
          <p:cNvSpPr>
            <a:spLocks noGrp="1" noChangeArrowheads="1"/>
          </p:cNvSpPr>
          <p:nvPr>
            <p:ph idx="1"/>
          </p:nvPr>
        </p:nvSpPr>
        <p:spPr/>
        <p:txBody>
          <a:bodyPr/>
          <a:lstStyle/>
          <a:p>
            <a:pPr eaLnBrk="1" hangingPunct="1"/>
            <a:r>
              <a:rPr lang="en-US" altLang="en-US" sz="2400">
                <a:ea typeface="ＭＳ Ｐゴシック" charset="-128"/>
              </a:rPr>
              <a:t>A person’s erotic response tendency or sexual attractions, be they directed toward individuals of the same sex (</a:t>
            </a:r>
            <a:r>
              <a:rPr lang="en-US" altLang="en-US" sz="2400" i="1">
                <a:ea typeface="ＭＳ Ｐゴシック" charset="-128"/>
              </a:rPr>
              <a:t>homosexual), </a:t>
            </a:r>
            <a:r>
              <a:rPr lang="en-US" altLang="en-US" sz="2400">
                <a:ea typeface="ＭＳ Ｐゴシック" charset="-128"/>
              </a:rPr>
              <a:t>the other sex </a:t>
            </a:r>
            <a:r>
              <a:rPr lang="en-US" altLang="en-US" sz="2400" i="1">
                <a:ea typeface="ＭＳ Ｐゴシック" charset="-128"/>
              </a:rPr>
              <a:t>(heterosexual) or </a:t>
            </a:r>
            <a:r>
              <a:rPr lang="en-US" altLang="en-US" sz="2400">
                <a:ea typeface="ＭＳ Ｐゴシック" charset="-128"/>
              </a:rPr>
              <a:t>both sexes</a:t>
            </a:r>
            <a:r>
              <a:rPr lang="en-US" altLang="en-US" sz="2400" i="1">
                <a:ea typeface="ＭＳ Ｐゴシック" charset="-128"/>
              </a:rPr>
              <a:t> (bisexual)</a:t>
            </a:r>
          </a:p>
          <a:p>
            <a:pPr eaLnBrk="1" hangingPunct="1"/>
            <a:r>
              <a:rPr lang="en-US" altLang="en-US" sz="2400">
                <a:ea typeface="ＭＳ Ｐゴシック" charset="-128"/>
              </a:rPr>
              <a:t>Consists of three components—</a:t>
            </a:r>
            <a:r>
              <a:rPr lang="en-US" altLang="en-US" sz="2400" i="1">
                <a:ea typeface="ＭＳ Ｐゴシック" charset="-128"/>
              </a:rPr>
              <a:t>desire, behavior, and identity</a:t>
            </a:r>
            <a:r>
              <a:rPr lang="en-US" altLang="en-US" sz="2400">
                <a:ea typeface="ＭＳ Ｐゴシック" charset="-128"/>
              </a:rPr>
              <a:t>—which may or may not be congruent in an individual</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pPr eaLnBrk="1" hangingPunct="1"/>
            <a:r>
              <a:rPr lang="en-US" altLang="en-US">
                <a:ea typeface="ＭＳ Ｐゴシック" charset="-128"/>
              </a:rPr>
              <a:t>The “Change” Question</a:t>
            </a:r>
          </a:p>
        </p:txBody>
      </p:sp>
      <p:sp>
        <p:nvSpPr>
          <p:cNvPr id="131074" name="Content Placeholder 2"/>
          <p:cNvSpPr>
            <a:spLocks noGrp="1"/>
          </p:cNvSpPr>
          <p:nvPr>
            <p:ph idx="1"/>
          </p:nvPr>
        </p:nvSpPr>
        <p:spPr/>
        <p:txBody>
          <a:bodyPr/>
          <a:lstStyle/>
          <a:p>
            <a:pPr eaLnBrk="1" hangingPunct="1"/>
            <a:r>
              <a:rPr lang="en-US" altLang="en-US">
                <a:ea typeface="ＭＳ Ｐゴシック" charset="-128"/>
              </a:rPr>
              <a:t>American Psychiatric Association (2000): “ethical practitioners refrain from attempts to change individuals’ sexual orientation, keeping in mind the medical dictum to First, do no harm” </a:t>
            </a:r>
          </a:p>
          <a:p>
            <a:pPr eaLnBrk="1" hangingPunct="1"/>
            <a:r>
              <a:rPr lang="en-US" altLang="en-US">
                <a:ea typeface="ＭＳ Ｐゴシック" charset="-128"/>
              </a:rPr>
              <a:t>American Psychological Association (2009): “Efforts to change sexual orientation are unlikely to be successful and involve some risk of harm, contrary to the claims of SOCE practitioners and advocates”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p:txBody>
          <a:bodyPr/>
          <a:lstStyle/>
          <a:p>
            <a:pPr eaLnBrk="1" hangingPunct="1"/>
            <a:r>
              <a:rPr lang="en-US" altLang="en-US">
                <a:ea typeface="ＭＳ Ｐゴシック" charset="-128"/>
              </a:rPr>
              <a:t>Currently Ban Conversion Therapies for Minors</a:t>
            </a:r>
          </a:p>
        </p:txBody>
      </p:sp>
      <p:sp>
        <p:nvSpPr>
          <p:cNvPr id="132098" name="Content Placeholder 2"/>
          <p:cNvSpPr>
            <a:spLocks noGrp="1"/>
          </p:cNvSpPr>
          <p:nvPr>
            <p:ph idx="1"/>
          </p:nvPr>
        </p:nvSpPr>
        <p:spPr>
          <a:xfrm>
            <a:off x="566738" y="2305050"/>
            <a:ext cx="8001000" cy="4495800"/>
          </a:xfrm>
        </p:spPr>
        <p:txBody>
          <a:bodyPr/>
          <a:lstStyle/>
          <a:p>
            <a:pPr eaLnBrk="1" hangingPunct="1"/>
            <a:r>
              <a:rPr lang="en-US" altLang="en-US" sz="1800">
                <a:ea typeface="ＭＳ Ｐゴシック" charset="-128"/>
              </a:rPr>
              <a:t>California (2012)</a:t>
            </a:r>
          </a:p>
          <a:p>
            <a:pPr lvl="1" eaLnBrk="1" hangingPunct="1"/>
            <a:r>
              <a:rPr lang="en-US" altLang="en-US" sz="1800">
                <a:ea typeface="ＭＳ Ｐゴシック" charset="-128"/>
              </a:rPr>
              <a:t>Upheld by 9</a:t>
            </a:r>
            <a:r>
              <a:rPr lang="en-US" altLang="en-US" sz="1800" baseline="30000">
                <a:ea typeface="ＭＳ Ｐゴシック" charset="-128"/>
              </a:rPr>
              <a:t>th</a:t>
            </a:r>
            <a:r>
              <a:rPr lang="en-US" altLang="en-US" sz="1800">
                <a:ea typeface="ＭＳ Ｐゴシック" charset="-128"/>
              </a:rPr>
              <a:t> Circuit on Appeal (2013) </a:t>
            </a:r>
          </a:p>
          <a:p>
            <a:pPr lvl="1" eaLnBrk="1" hangingPunct="1"/>
            <a:r>
              <a:rPr lang="en-US" altLang="en-US" sz="1800">
                <a:ea typeface="ＭＳ Ｐゴシック" charset="-128"/>
              </a:rPr>
              <a:t>SCOTUS refused to hear appeal (2014)</a:t>
            </a:r>
          </a:p>
          <a:p>
            <a:pPr eaLnBrk="1" hangingPunct="1"/>
            <a:r>
              <a:rPr lang="en-US" altLang="en-US" sz="1800">
                <a:ea typeface="ＭＳ Ｐゴシック" charset="-128"/>
              </a:rPr>
              <a:t>New Jersey (2013)</a:t>
            </a:r>
          </a:p>
          <a:p>
            <a:pPr lvl="1" eaLnBrk="1" hangingPunct="1"/>
            <a:r>
              <a:rPr lang="en-US" altLang="en-US" sz="1800">
                <a:ea typeface="ＭＳ Ｐゴシック" charset="-128"/>
              </a:rPr>
              <a:t>Upheld by 3</a:t>
            </a:r>
            <a:r>
              <a:rPr lang="en-US" altLang="en-US" sz="1800" baseline="30000">
                <a:ea typeface="ＭＳ Ｐゴシック" charset="-128"/>
              </a:rPr>
              <a:t>rd</a:t>
            </a:r>
            <a:r>
              <a:rPr lang="en-US" altLang="en-US" sz="1800">
                <a:ea typeface="ＭＳ Ｐゴシック" charset="-128"/>
              </a:rPr>
              <a:t> Circuit on Appeal (April 2015)</a:t>
            </a:r>
          </a:p>
          <a:p>
            <a:pPr lvl="1" eaLnBrk="1" hangingPunct="1"/>
            <a:r>
              <a:rPr lang="en-US" altLang="en-US" sz="1800">
                <a:ea typeface="ＭＳ Ｐゴシック" charset="-128"/>
              </a:rPr>
              <a:t>SCOTUS refused to hear appeal (May 2015)</a:t>
            </a:r>
          </a:p>
          <a:p>
            <a:pPr eaLnBrk="1" hangingPunct="1"/>
            <a:r>
              <a:rPr lang="en-US" altLang="en-US" sz="1800">
                <a:ea typeface="ＭＳ Ｐゴシック" charset="-128"/>
              </a:rPr>
              <a:t>Washington DC (2014)</a:t>
            </a:r>
          </a:p>
          <a:p>
            <a:pPr eaLnBrk="1" hangingPunct="1"/>
            <a:r>
              <a:rPr lang="en-US" altLang="en-US" sz="1800">
                <a:ea typeface="ＭＳ Ｐゴシック" charset="-128"/>
              </a:rPr>
              <a:t>Oregon (2015)</a:t>
            </a:r>
          </a:p>
          <a:p>
            <a:pPr eaLnBrk="1" hangingPunct="1"/>
            <a:r>
              <a:rPr lang="en-US" altLang="en-US" sz="1800">
                <a:ea typeface="ＭＳ Ｐゴシック" charset="-128"/>
              </a:rPr>
              <a:t>Ontario (2015)</a:t>
            </a:r>
          </a:p>
          <a:p>
            <a:pPr eaLnBrk="1" hangingPunct="1"/>
            <a:r>
              <a:rPr lang="en-US" altLang="en-US" sz="1800">
                <a:ea typeface="ＭＳ Ｐゴシック" charset="-128"/>
              </a:rPr>
              <a:t>Illinois (2015)</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p:txBody>
          <a:bodyPr/>
          <a:lstStyle/>
          <a:p>
            <a:pPr eaLnBrk="1" hangingPunct="1"/>
            <a:r>
              <a:rPr lang="en-US" altLang="en-US">
                <a:ea typeface="ＭＳ Ｐゴシック" charset="-128"/>
              </a:rPr>
              <a:t>Legislative Actions Following CA and NJ Bans</a:t>
            </a:r>
          </a:p>
        </p:txBody>
      </p:sp>
      <p:sp>
        <p:nvSpPr>
          <p:cNvPr id="3" name="Content Placeholder 2"/>
          <p:cNvSpPr>
            <a:spLocks noGrp="1"/>
          </p:cNvSpPr>
          <p:nvPr>
            <p:ph idx="1"/>
          </p:nvPr>
        </p:nvSpPr>
        <p:spPr/>
        <p:txBody>
          <a:bodyPr/>
          <a:lstStyle/>
          <a:p>
            <a:pPr eaLnBrk="1" hangingPunct="1"/>
            <a:r>
              <a:rPr lang="en-US" altLang="en-US" sz="2000">
                <a:ea typeface="ＭＳ Ｐゴシック" charset="-128"/>
              </a:rPr>
              <a:t>18 other US states, legislators have introduced bills banning conversion therapy for minors</a:t>
            </a:r>
          </a:p>
          <a:p>
            <a:pPr eaLnBrk="1" hangingPunct="1"/>
            <a:r>
              <a:rPr lang="en-US" altLang="en-US" sz="2000">
                <a:ea typeface="ＭＳ Ｐゴシック" charset="-128"/>
              </a:rPr>
              <a:t>Federal legislation has been introduced in House of Representatives (2015)</a:t>
            </a:r>
          </a:p>
          <a:p>
            <a:pPr eaLnBrk="1" hangingPunct="1"/>
            <a:r>
              <a:rPr lang="en-US" altLang="en-US" sz="2000">
                <a:ea typeface="ＭＳ Ｐゴシック" charset="-128"/>
              </a:rPr>
              <a:t>2015: Obama Administration Calls for End to Conversion Therapies </a:t>
            </a:r>
          </a:p>
          <a:p>
            <a:pPr eaLnBrk="1" hangingPunct="1"/>
            <a:r>
              <a:rPr lang="en-US" altLang="en-US" sz="2000">
                <a:ea typeface="ＭＳ Ｐゴシック" charset="-128"/>
              </a:rPr>
              <a:t>Oklahoma (2015): Legislation introduced unsuccessfully to prevent government from interfering with conversion therapies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p:txBody>
          <a:bodyPr/>
          <a:lstStyle/>
          <a:p>
            <a:pPr eaLnBrk="1" hangingPunct="1"/>
            <a:r>
              <a:rPr lang="en-US" altLang="en-US">
                <a:ea typeface="ＭＳ Ｐゴシック" charset="-128"/>
              </a:rPr>
              <a:t>Ferguson et al. v JONAH </a:t>
            </a:r>
          </a:p>
        </p:txBody>
      </p:sp>
      <p:sp>
        <p:nvSpPr>
          <p:cNvPr id="134146" name="Content Placeholder 2"/>
          <p:cNvSpPr>
            <a:spLocks noGrp="1"/>
          </p:cNvSpPr>
          <p:nvPr>
            <p:ph idx="1"/>
          </p:nvPr>
        </p:nvSpPr>
        <p:spPr/>
        <p:txBody>
          <a:bodyPr/>
          <a:lstStyle/>
          <a:p>
            <a:pPr eaLnBrk="1" hangingPunct="1"/>
            <a:r>
              <a:rPr lang="en-US" altLang="en-US">
                <a:ea typeface="ＭＳ Ｐゴシック" charset="-128"/>
              </a:rPr>
              <a:t>In 2012, SPLC files lawsuit against JONAH</a:t>
            </a:r>
          </a:p>
          <a:p>
            <a:pPr eaLnBrk="1" hangingPunct="1"/>
            <a:r>
              <a:rPr lang="en-US" altLang="en-US">
                <a:ea typeface="ＭＳ Ｐゴシック" charset="-128"/>
              </a:rPr>
              <a:t>Plaintiffs: 3 young men who were harmed by the practice and two parents who paid fees to JONAH for their sons’ therapy. Customers of JONAH’s services typically paid a minimum of $100 for weekly individual counseling sessions and another $60 for group therapy sessions.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p:txBody>
          <a:bodyPr/>
          <a:lstStyle/>
          <a:p>
            <a:pPr eaLnBrk="1" hangingPunct="1"/>
            <a:r>
              <a:rPr lang="en-US" altLang="en-US">
                <a:ea typeface="ＭＳ Ｐゴシック" charset="-128"/>
              </a:rPr>
              <a:t>Ferguson et al. v JONAH </a:t>
            </a:r>
          </a:p>
        </p:txBody>
      </p:sp>
      <p:sp>
        <p:nvSpPr>
          <p:cNvPr id="3" name="Content Placeholder 2"/>
          <p:cNvSpPr>
            <a:spLocks noGrp="1"/>
          </p:cNvSpPr>
          <p:nvPr>
            <p:ph idx="1"/>
          </p:nvPr>
        </p:nvSpPr>
        <p:spPr/>
        <p:txBody>
          <a:bodyPr/>
          <a:lstStyle/>
          <a:p>
            <a:pPr eaLnBrk="1" hangingPunct="1"/>
            <a:r>
              <a:rPr lang="en-US" altLang="en-US" sz="2100">
                <a:ea typeface="ＭＳ Ｐゴシック" charset="-128"/>
              </a:rPr>
              <a:t>JONAH “Treatment” Practices</a:t>
            </a:r>
          </a:p>
          <a:p>
            <a:pPr lvl="1" eaLnBrk="1" hangingPunct="1"/>
            <a:r>
              <a:rPr lang="en-US" altLang="en-US" sz="2100">
                <a:ea typeface="ＭＳ Ｐゴシック" charset="-128"/>
              </a:rPr>
              <a:t>One plaintiff encouraged to undress and stand naked in a circle</a:t>
            </a:r>
          </a:p>
          <a:p>
            <a:pPr lvl="1" eaLnBrk="1" hangingPunct="1"/>
            <a:r>
              <a:rPr lang="en-US" altLang="en-US" sz="2100">
                <a:ea typeface="ＭＳ Ｐゴシック" charset="-128"/>
              </a:rPr>
              <a:t>Counselor encouraged 3 male plaintiffs to undress in front of a mirror and touch their genitals while he watched</a:t>
            </a:r>
          </a:p>
          <a:p>
            <a:pPr lvl="1" eaLnBrk="1" hangingPunct="1"/>
            <a:r>
              <a:rPr lang="en-US" altLang="en-US" sz="2100">
                <a:ea typeface="ＭＳ Ｐゴシック" charset="-128"/>
              </a:rPr>
              <a:t>Group activities organized for clients to re-enact past abuse and take part in violent role-play exercises; encouraged clients to blame their parents for being gay</a:t>
            </a:r>
          </a:p>
          <a:p>
            <a:pPr lvl="1" eaLnBrk="1" hangingPunct="1"/>
            <a:r>
              <a:rPr lang="en-US" altLang="en-US" sz="2100">
                <a:ea typeface="ＭＳ Ｐゴシック" charset="-128"/>
              </a:rPr>
              <a:t>Male counselors engaged in and advocated “healthy touch” with young men, including prolonged cuddling sessions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p:txBody>
          <a:bodyPr/>
          <a:lstStyle/>
          <a:p>
            <a:pPr eaLnBrk="1" hangingPunct="1"/>
            <a:r>
              <a:rPr lang="en-US" altLang="en-US">
                <a:ea typeface="ＭＳ Ｐゴシック" charset="-128"/>
              </a:rPr>
              <a:t>Ferguson et al. v JONAH </a:t>
            </a:r>
          </a:p>
        </p:txBody>
      </p:sp>
      <p:sp>
        <p:nvSpPr>
          <p:cNvPr id="136194" name="Content Placeholder 2"/>
          <p:cNvSpPr>
            <a:spLocks noGrp="1"/>
          </p:cNvSpPr>
          <p:nvPr>
            <p:ph idx="1"/>
          </p:nvPr>
        </p:nvSpPr>
        <p:spPr/>
        <p:txBody>
          <a:bodyPr/>
          <a:lstStyle/>
          <a:p>
            <a:pPr eaLnBrk="1" hangingPunct="1"/>
            <a:r>
              <a:rPr lang="en-US" altLang="en-US">
                <a:ea typeface="ＭＳ Ｐゴシック" charset="-128"/>
              </a:rPr>
              <a:t>One defendant was co-founder, Arthur Goldberg, former Wall Street executive and attorney previously convicted of 3 counts mail fraud and 1count of conspiracy to defraud the federal government. He was ultimately disbarred from being an attorney</a:t>
            </a:r>
          </a:p>
          <a:p>
            <a:pPr eaLnBrk="1" hangingPunct="1"/>
            <a:r>
              <a:rPr lang="en-US" altLang="en-US">
                <a:ea typeface="ＭＳ Ｐゴシック" charset="-128"/>
              </a:rPr>
              <a:t>Another defendant, Alan Downing, was unlicensed “life coach”</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p:txBody>
          <a:bodyPr/>
          <a:lstStyle/>
          <a:p>
            <a:pPr eaLnBrk="1" hangingPunct="1"/>
            <a:r>
              <a:rPr lang="en-US" altLang="en-US">
                <a:ea typeface="ＭＳ Ｐゴシック" charset="-128"/>
              </a:rPr>
              <a:t>Ferguson et al. v JONAH </a:t>
            </a:r>
          </a:p>
        </p:txBody>
      </p:sp>
      <p:sp>
        <p:nvSpPr>
          <p:cNvPr id="3" name="Content Placeholder 2"/>
          <p:cNvSpPr>
            <a:spLocks noGrp="1"/>
          </p:cNvSpPr>
          <p:nvPr>
            <p:ph idx="1"/>
          </p:nvPr>
        </p:nvSpPr>
        <p:spPr/>
        <p:txBody>
          <a:bodyPr/>
          <a:lstStyle/>
          <a:p>
            <a:pPr eaLnBrk="1" hangingPunct="1"/>
            <a:r>
              <a:rPr lang="en-US" altLang="en-US">
                <a:ea typeface="ＭＳ Ｐゴシック" charset="-128"/>
              </a:rPr>
              <a:t>5 out of 6 NARTH experts were not allowed by judge to testify </a:t>
            </a:r>
          </a:p>
          <a:p>
            <a:pPr eaLnBrk="1" hangingPunct="1"/>
            <a:r>
              <a:rPr lang="en-US" altLang="en-US">
                <a:ea typeface="ＭＳ Ｐゴシック" charset="-128"/>
              </a:rPr>
              <a:t>June 2015: After 3-week trial, jury found the services JONAH claimed could change clients from gay to straight were fraudulent and unconscionable. </a:t>
            </a:r>
          </a:p>
          <a:p>
            <a:pPr eaLnBrk="1" hangingPunct="1"/>
            <a:r>
              <a:rPr lang="en-US" altLang="en-US">
                <a:ea typeface="ＭＳ Ｐゴシック" charset="-128"/>
              </a:rPr>
              <a:t>Jury ordered JONAH, Goldberg and Downing to pay $72,400 to compensate the 5 plaintiffs for fees paid to the group and for mental health counseling one of the plaintiffs needed afterward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3"/>
          <p:cNvSpPr>
            <a:spLocks noGrp="1"/>
          </p:cNvSpPr>
          <p:nvPr>
            <p:ph type="title"/>
          </p:nvPr>
        </p:nvSpPr>
        <p:spPr>
          <a:xfrm>
            <a:off x="457200" y="895350"/>
            <a:ext cx="8229600" cy="1143000"/>
          </a:xfrm>
        </p:spPr>
        <p:txBody>
          <a:bodyPr/>
          <a:lstStyle/>
          <a:p>
            <a:pPr eaLnBrk="1" hangingPunct="1"/>
            <a:r>
              <a:rPr lang="en-US" altLang="en-US" sz="4000" b="1">
                <a:ea typeface="ＭＳ Ｐゴシック" charset="-128"/>
              </a:rPr>
              <a:t>“Doctor, What Did You Call Me?</a:t>
            </a:r>
            <a:r>
              <a:rPr lang="en-US" altLang="en-US" sz="4000">
                <a:ea typeface="ＭＳ Ｐゴシック" charset="-128"/>
              </a:rPr>
              <a:t>”</a:t>
            </a:r>
          </a:p>
        </p:txBody>
      </p:sp>
      <p:sp>
        <p:nvSpPr>
          <p:cNvPr id="6" name="Content Placeholder 5"/>
          <p:cNvSpPr>
            <a:spLocks noGrp="1"/>
          </p:cNvSpPr>
          <p:nvPr>
            <p:ph idx="1"/>
          </p:nvPr>
        </p:nvSpPr>
        <p:spPr/>
        <p:txBody>
          <a:bodyPr/>
          <a:lstStyle/>
          <a:p>
            <a:pPr marL="0" indent="0" algn="ctr" eaLnBrk="1" hangingPunct="1">
              <a:buFont typeface="Wingdings" charset="2"/>
              <a:buNone/>
            </a:pPr>
            <a:endParaRPr lang="en-US" altLang="en-US" sz="4000">
              <a:ea typeface="ＭＳ Ｐゴシック" charset="-128"/>
            </a:endParaRPr>
          </a:p>
          <a:p>
            <a:pPr marL="0" indent="0" algn="ctr" eaLnBrk="1" hangingPunct="1">
              <a:buFont typeface="Wingdings" charset="2"/>
              <a:buNone/>
            </a:pPr>
            <a:endParaRPr lang="en-US" altLang="en-US" sz="4000">
              <a:ea typeface="ＭＳ Ｐゴシック" charset="-128"/>
            </a:endParaRPr>
          </a:p>
          <a:p>
            <a:pPr marL="0" indent="0" algn="ctr" eaLnBrk="1" hangingPunct="1">
              <a:buFont typeface="Wingdings" charset="2"/>
              <a:buNone/>
            </a:pPr>
            <a:r>
              <a:rPr lang="en-US" altLang="en-US" sz="4000">
                <a:ea typeface="ＭＳ Ｐゴシック" charset="-128"/>
              </a:rPr>
              <a:t>Answer:  How Do You Prefer to be Addressed?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p:txBody>
          <a:bodyPr/>
          <a:lstStyle/>
          <a:p>
            <a:pPr eaLnBrk="1" hangingPunct="1"/>
            <a:r>
              <a:rPr lang="en-US" altLang="en-US">
                <a:ea typeface="ＭＳ Ｐゴシック" charset="-128"/>
              </a:rPr>
              <a:t>How to Address Patients</a:t>
            </a:r>
          </a:p>
        </p:txBody>
      </p:sp>
      <p:sp>
        <p:nvSpPr>
          <p:cNvPr id="3" name="Content Placeholder 2"/>
          <p:cNvSpPr>
            <a:spLocks noGrp="1"/>
          </p:cNvSpPr>
          <p:nvPr>
            <p:ph idx="1"/>
          </p:nvPr>
        </p:nvSpPr>
        <p:spPr/>
        <p:txBody>
          <a:bodyPr>
            <a:normAutofit/>
          </a:bodyPr>
          <a:lstStyle/>
          <a:p>
            <a:pPr eaLnBrk="1" hangingPunct="1">
              <a:lnSpc>
                <a:spcPct val="90000"/>
              </a:lnSpc>
            </a:pPr>
            <a:r>
              <a:rPr lang="en-US" altLang="en-US">
                <a:ea typeface="ＭＳ Ｐゴシック" charset="-128"/>
              </a:rPr>
              <a:t>Respectful language rather than medical terminology</a:t>
            </a:r>
          </a:p>
          <a:p>
            <a:pPr eaLnBrk="1" hangingPunct="1">
              <a:lnSpc>
                <a:spcPct val="90000"/>
              </a:lnSpc>
            </a:pPr>
            <a:r>
              <a:rPr lang="en-US" altLang="en-US">
                <a:ea typeface="ＭＳ Ｐゴシック" charset="-128"/>
              </a:rPr>
              <a:t>“Gay” rather than “homosexual”</a:t>
            </a:r>
          </a:p>
          <a:p>
            <a:pPr eaLnBrk="1" hangingPunct="1">
              <a:lnSpc>
                <a:spcPct val="90000"/>
              </a:lnSpc>
            </a:pPr>
            <a:r>
              <a:rPr lang="en-US" altLang="en-US">
                <a:ea typeface="ＭＳ Ｐゴシック" charset="-128"/>
              </a:rPr>
              <a:t>“Transgender” rather than “transsexual”</a:t>
            </a:r>
          </a:p>
          <a:p>
            <a:pPr eaLnBrk="1" hangingPunct="1">
              <a:lnSpc>
                <a:spcPct val="90000"/>
              </a:lnSpc>
            </a:pPr>
            <a:r>
              <a:rPr lang="en-US" altLang="en-US">
                <a:ea typeface="ＭＳ Ｐゴシック" charset="-128"/>
              </a:rPr>
              <a:t>Preferred name</a:t>
            </a:r>
          </a:p>
          <a:p>
            <a:pPr eaLnBrk="1" hangingPunct="1">
              <a:lnSpc>
                <a:spcPct val="90000"/>
              </a:lnSpc>
            </a:pPr>
            <a:r>
              <a:rPr lang="en-US" altLang="en-US">
                <a:ea typeface="ＭＳ Ｐゴシック" charset="-128"/>
              </a:rPr>
              <a:t>Preferred Pronouns</a:t>
            </a:r>
          </a:p>
          <a:p>
            <a:pPr eaLnBrk="1" hangingPunct="1">
              <a:lnSpc>
                <a:spcPct val="90000"/>
              </a:lnSpc>
            </a:pPr>
            <a:r>
              <a:rPr lang="en-US" altLang="en-US">
                <a:ea typeface="ＭＳ Ｐゴシック" charset="-128"/>
              </a:rPr>
              <a:t>Ask!! There are always exceptions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3"/>
          <p:cNvSpPr>
            <a:spLocks noGrp="1"/>
          </p:cNvSpPr>
          <p:nvPr>
            <p:ph type="title"/>
          </p:nvPr>
        </p:nvSpPr>
        <p:spPr>
          <a:xfrm>
            <a:off x="457200" y="895350"/>
            <a:ext cx="8229600" cy="1143000"/>
          </a:xfrm>
        </p:spPr>
        <p:txBody>
          <a:bodyPr/>
          <a:lstStyle/>
          <a:p>
            <a:pPr eaLnBrk="1" hangingPunct="1"/>
            <a:r>
              <a:rPr lang="en-US" altLang="en-US" sz="4000" b="1">
                <a:ea typeface="ＭＳ Ｐゴシック" charset="-128"/>
              </a:rPr>
              <a:t>“</a:t>
            </a:r>
            <a:r>
              <a:rPr lang="en-US" altLang="ja-JP" sz="4000" b="1">
                <a:ea typeface="ＭＳ Ｐゴシック" charset="-128"/>
              </a:rPr>
              <a:t>Doctor, Are You Gay, Lesbian, Bisexual or Transgender</a:t>
            </a:r>
            <a:r>
              <a:rPr lang="en-US" altLang="ja-JP" sz="4000">
                <a:ea typeface="ＭＳ Ｐゴシック" charset="-128"/>
              </a:rPr>
              <a:t> </a:t>
            </a:r>
            <a:r>
              <a:rPr lang="en-US" altLang="ja-JP" sz="4000" b="1">
                <a:ea typeface="ＭＳ Ｐゴシック" charset="-128"/>
              </a:rPr>
              <a:t>?</a:t>
            </a:r>
            <a:r>
              <a:rPr lang="en-US" altLang="en-US" sz="4000">
                <a:ea typeface="ＭＳ Ｐゴシック" charset="-128"/>
              </a:rPr>
              <a:t>”</a:t>
            </a:r>
          </a:p>
        </p:txBody>
      </p:sp>
      <p:sp>
        <p:nvSpPr>
          <p:cNvPr id="6" name="Content Placeholder 5"/>
          <p:cNvSpPr>
            <a:spLocks noGrp="1"/>
          </p:cNvSpPr>
          <p:nvPr>
            <p:ph idx="1"/>
          </p:nvPr>
        </p:nvSpPr>
        <p:spPr/>
        <p:txBody>
          <a:bodyPr/>
          <a:lstStyle/>
          <a:p>
            <a:pPr marL="0" indent="0" algn="ctr" eaLnBrk="1" hangingPunct="1">
              <a:buFont typeface="Wingdings" charset="2"/>
              <a:buNone/>
            </a:pPr>
            <a:endParaRPr lang="en-US" altLang="en-US" sz="4000">
              <a:ea typeface="ＭＳ Ｐゴシック" charset="-128"/>
            </a:endParaRPr>
          </a:p>
          <a:p>
            <a:pPr marL="0" indent="0" algn="ctr" eaLnBrk="1" hangingPunct="1">
              <a:buFont typeface="Wingdings" charset="2"/>
              <a:buNone/>
            </a:pPr>
            <a:endParaRPr lang="en-US" altLang="en-US" sz="4000">
              <a:ea typeface="ＭＳ Ｐゴシック" charset="-128"/>
            </a:endParaRPr>
          </a:p>
          <a:p>
            <a:pPr marL="0" indent="0" algn="ctr" eaLnBrk="1" hangingPunct="1">
              <a:buFont typeface="Wingdings" charset="2"/>
              <a:buNone/>
            </a:pPr>
            <a:r>
              <a:rPr lang="en-US" altLang="en-US" sz="4000">
                <a:ea typeface="ＭＳ Ｐゴシック" charset="-128"/>
              </a:rPr>
              <a:t>Answer:  Who Wants to Know?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altLang="en-US">
                <a:ea typeface="ＭＳ Ｐゴシック" charset="-128"/>
              </a:rPr>
              <a:t>Sexual Identities</a:t>
            </a:r>
          </a:p>
        </p:txBody>
      </p:sp>
      <p:sp>
        <p:nvSpPr>
          <p:cNvPr id="31746" name="Rectangle 3"/>
          <p:cNvSpPr>
            <a:spLocks noGrp="1" noChangeArrowheads="1"/>
          </p:cNvSpPr>
          <p:nvPr>
            <p:ph idx="1"/>
          </p:nvPr>
        </p:nvSpPr>
        <p:spPr/>
        <p:txBody>
          <a:bodyPr/>
          <a:lstStyle/>
          <a:p>
            <a:pPr eaLnBrk="1" hangingPunct="1"/>
            <a:r>
              <a:rPr lang="en-US" altLang="en-US" sz="2400">
                <a:ea typeface="ＭＳ Ｐゴシック" charset="-128"/>
              </a:rPr>
              <a:t>The subjective experiences of one’s sexual desires or attractions</a:t>
            </a:r>
          </a:p>
          <a:p>
            <a:pPr eaLnBrk="1" hangingPunct="1"/>
            <a:r>
              <a:rPr lang="en-US" altLang="en-US" sz="2400" i="1">
                <a:ea typeface="ＭＳ Ｐゴシック" charset="-128"/>
              </a:rPr>
              <a:t>Homosexual,</a:t>
            </a:r>
            <a:r>
              <a:rPr lang="en-US" altLang="en-US" sz="2400">
                <a:ea typeface="ＭＳ Ｐゴシック" charset="-128"/>
              </a:rPr>
              <a:t> </a:t>
            </a:r>
            <a:r>
              <a:rPr lang="en-US" altLang="en-US" sz="2400" i="1">
                <a:ea typeface="ＭＳ Ｐゴシック" charset="-128"/>
              </a:rPr>
              <a:t>lesbian, gay,</a:t>
            </a:r>
            <a:r>
              <a:rPr lang="en-US" altLang="en-US" sz="2400">
                <a:ea typeface="ＭＳ Ｐゴシック" charset="-128"/>
              </a:rPr>
              <a:t> or </a:t>
            </a:r>
            <a:r>
              <a:rPr lang="en-US" altLang="en-US" sz="2400" i="1">
                <a:ea typeface="ＭＳ Ｐゴシック" charset="-128"/>
              </a:rPr>
              <a:t>bisexual</a:t>
            </a:r>
            <a:r>
              <a:rPr lang="en-US" altLang="en-US" sz="2400">
                <a:ea typeface="ＭＳ Ｐゴシック" charset="-128"/>
              </a:rPr>
              <a:t> identities involve some measure of self-acceptance of one’s homosexual desires, and perhaps an identification with a community of similar others by virtue of having same-sex attractions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p:txBody>
          <a:bodyPr/>
          <a:lstStyle/>
          <a:p>
            <a:pPr eaLnBrk="1" hangingPunct="1"/>
            <a:r>
              <a:rPr lang="en-US" altLang="en-US">
                <a:ea typeface="ＭＳ Ｐゴシック" charset="-128"/>
              </a:rPr>
              <a:t>Therapist Self Disclosure</a:t>
            </a:r>
          </a:p>
        </p:txBody>
      </p:sp>
      <p:sp>
        <p:nvSpPr>
          <p:cNvPr id="122882" name="Content Placeholder 2"/>
          <p:cNvSpPr>
            <a:spLocks noGrp="1"/>
          </p:cNvSpPr>
          <p:nvPr>
            <p:ph idx="1"/>
          </p:nvPr>
        </p:nvSpPr>
        <p:spPr/>
        <p:txBody>
          <a:bodyPr/>
          <a:lstStyle/>
          <a:p>
            <a:pPr eaLnBrk="1" hangingPunct="1"/>
            <a:r>
              <a:rPr lang="en-US" altLang="en-US">
                <a:ea typeface="ＭＳ Ｐゴシック" charset="-128"/>
              </a:rPr>
              <a:t>LGBT patients often seek LGBT therapists and LGBT therapists are often willing to come out to patients</a:t>
            </a:r>
          </a:p>
          <a:p>
            <a:pPr eaLnBrk="1" hangingPunct="1"/>
            <a:r>
              <a:rPr lang="en-US" altLang="en-US">
                <a:ea typeface="ＭＳ Ｐゴシック" charset="-128"/>
              </a:rPr>
              <a:t>In a heterosexist society, everyone is considered heterosexual until declared or labeled otherwise </a:t>
            </a:r>
          </a:p>
          <a:p>
            <a:pPr eaLnBrk="1" hangingPunct="1"/>
            <a:r>
              <a:rPr lang="en-US" altLang="en-US">
                <a:ea typeface="ＭＳ Ｐゴシック" charset="-128"/>
              </a:rPr>
              <a:t>Disclosing one’s sexual identity is not an issue that stirs many heterosexuals</a:t>
            </a:r>
          </a:p>
          <a:p>
            <a:pPr eaLnBrk="1" hangingPunct="1"/>
            <a:r>
              <a:rPr lang="en-US" altLang="en-US">
                <a:ea typeface="ＭＳ Ｐゴシック" charset="-128"/>
              </a:rPr>
              <a:t>Some think self disclosure is wrong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22882">
                                            <p:txEl>
                                              <p:pRg st="1" end="1"/>
                                            </p:txEl>
                                          </p:spTgt>
                                        </p:tgtEl>
                                        <p:attrNameLst>
                                          <p:attrName>style.visibility</p:attrName>
                                        </p:attrNameLst>
                                      </p:cBhvr>
                                      <p:to>
                                        <p:strVal val="visible"/>
                                      </p:to>
                                    </p:set>
                                    <p:animEffect transition="in" filter="fade">
                                      <p:cBhvr>
                                        <p:cTn id="7" dur="1000"/>
                                        <p:tgtEl>
                                          <p:spTgt spid="122882">
                                            <p:txEl>
                                              <p:pRg st="1" end="1"/>
                                            </p:txEl>
                                          </p:spTgt>
                                        </p:tgtEl>
                                      </p:cBhvr>
                                    </p:animEffect>
                                    <p:anim calcmode="lin" valueType="num">
                                      <p:cBhvr>
                                        <p:cTn id="8" dur="1000" fill="hold"/>
                                        <p:tgtEl>
                                          <p:spTgt spid="12288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288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22882">
                                            <p:txEl>
                                              <p:pRg st="2" end="2"/>
                                            </p:txEl>
                                          </p:spTgt>
                                        </p:tgtEl>
                                        <p:attrNameLst>
                                          <p:attrName>style.visibility</p:attrName>
                                        </p:attrNameLst>
                                      </p:cBhvr>
                                      <p:to>
                                        <p:strVal val="visible"/>
                                      </p:to>
                                    </p:set>
                                    <p:animEffect transition="in" filter="fade">
                                      <p:cBhvr>
                                        <p:cTn id="14" dur="1000"/>
                                        <p:tgtEl>
                                          <p:spTgt spid="122882">
                                            <p:txEl>
                                              <p:pRg st="2" end="2"/>
                                            </p:txEl>
                                          </p:spTgt>
                                        </p:tgtEl>
                                      </p:cBhvr>
                                    </p:animEffect>
                                    <p:anim calcmode="lin" valueType="num">
                                      <p:cBhvr>
                                        <p:cTn id="15" dur="1000" fill="hold"/>
                                        <p:tgtEl>
                                          <p:spTgt spid="12288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288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22882">
                                            <p:txEl>
                                              <p:pRg st="3" end="3"/>
                                            </p:txEl>
                                          </p:spTgt>
                                        </p:tgtEl>
                                        <p:attrNameLst>
                                          <p:attrName>style.visibility</p:attrName>
                                        </p:attrNameLst>
                                      </p:cBhvr>
                                      <p:to>
                                        <p:strVal val="visible"/>
                                      </p:to>
                                    </p:set>
                                    <p:animEffect transition="in" filter="fade">
                                      <p:cBhvr>
                                        <p:cTn id="21" dur="1000"/>
                                        <p:tgtEl>
                                          <p:spTgt spid="122882">
                                            <p:txEl>
                                              <p:pRg st="3" end="3"/>
                                            </p:txEl>
                                          </p:spTgt>
                                        </p:tgtEl>
                                      </p:cBhvr>
                                    </p:animEffect>
                                    <p:anim calcmode="lin" valueType="num">
                                      <p:cBhvr>
                                        <p:cTn id="22" dur="1000" fill="hold"/>
                                        <p:tgtEl>
                                          <p:spTgt spid="12288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2288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p:txBody>
          <a:bodyPr/>
          <a:lstStyle/>
          <a:p>
            <a:pPr eaLnBrk="1" hangingPunct="1"/>
            <a:r>
              <a:rPr lang="en-US" altLang="en-US">
                <a:ea typeface="ＭＳ Ｐゴシック" charset="-128"/>
              </a:rPr>
              <a:t>Arguments Against </a:t>
            </a:r>
            <a:br>
              <a:rPr lang="en-US" altLang="en-US">
                <a:ea typeface="ＭＳ Ｐゴシック" charset="-128"/>
              </a:rPr>
            </a:br>
            <a:r>
              <a:rPr lang="en-US" altLang="en-US">
                <a:ea typeface="ＭＳ Ｐゴシック" charset="-128"/>
              </a:rPr>
              <a:t>Therapist Self Disclosure</a:t>
            </a:r>
          </a:p>
        </p:txBody>
      </p:sp>
      <p:sp>
        <p:nvSpPr>
          <p:cNvPr id="123906" name="Content Placeholder 2"/>
          <p:cNvSpPr>
            <a:spLocks noGrp="1"/>
          </p:cNvSpPr>
          <p:nvPr>
            <p:ph idx="1"/>
          </p:nvPr>
        </p:nvSpPr>
        <p:spPr/>
        <p:txBody>
          <a:bodyPr/>
          <a:lstStyle/>
          <a:p>
            <a:pPr eaLnBrk="1" hangingPunct="1"/>
            <a:r>
              <a:rPr lang="en-US" altLang="en-US">
                <a:ea typeface="ＭＳ Ｐゴシック" charset="-128"/>
              </a:rPr>
              <a:t>Keep primary focus of therapeutic conversation on patient’s inner world, rather than that of the therapist </a:t>
            </a:r>
          </a:p>
          <a:p>
            <a:pPr eaLnBrk="1" hangingPunct="1"/>
            <a:r>
              <a:rPr lang="en-US" altLang="en-US">
                <a:ea typeface="ＭＳ Ｐゴシック" charset="-128"/>
              </a:rPr>
              <a:t>Some patients may feel burdened by having knowledge about their therapists </a:t>
            </a:r>
          </a:p>
          <a:p>
            <a:pPr eaLnBrk="1" hangingPunct="1"/>
            <a:r>
              <a:rPr lang="en-US" altLang="en-US">
                <a:ea typeface="ＭＳ Ｐゴシック" charset="-128"/>
              </a:rPr>
              <a:t>A way to teach fledgling therapists boundaries</a:t>
            </a:r>
          </a:p>
          <a:p>
            <a:pPr eaLnBrk="1" hangingPunct="1"/>
            <a:r>
              <a:rPr lang="en-US" altLang="en-US">
                <a:ea typeface="ＭＳ Ｐゴシック" charset="-128"/>
              </a:rPr>
              <a:t>A way to elicit information from patients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23906">
                                            <p:txEl>
                                              <p:pRg st="1" end="1"/>
                                            </p:txEl>
                                          </p:spTgt>
                                        </p:tgtEl>
                                        <p:attrNameLst>
                                          <p:attrName>style.visibility</p:attrName>
                                        </p:attrNameLst>
                                      </p:cBhvr>
                                      <p:to>
                                        <p:strVal val="visible"/>
                                      </p:to>
                                    </p:set>
                                    <p:animEffect transition="in" filter="fade">
                                      <p:cBhvr>
                                        <p:cTn id="7" dur="1000"/>
                                        <p:tgtEl>
                                          <p:spTgt spid="123906">
                                            <p:txEl>
                                              <p:pRg st="1" end="1"/>
                                            </p:txEl>
                                          </p:spTgt>
                                        </p:tgtEl>
                                      </p:cBhvr>
                                    </p:animEffect>
                                    <p:anim calcmode="lin" valueType="num">
                                      <p:cBhvr>
                                        <p:cTn id="8" dur="1000" fill="hold"/>
                                        <p:tgtEl>
                                          <p:spTgt spid="12390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390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23906">
                                            <p:txEl>
                                              <p:pRg st="2" end="2"/>
                                            </p:txEl>
                                          </p:spTgt>
                                        </p:tgtEl>
                                        <p:attrNameLst>
                                          <p:attrName>style.visibility</p:attrName>
                                        </p:attrNameLst>
                                      </p:cBhvr>
                                      <p:to>
                                        <p:strVal val="visible"/>
                                      </p:to>
                                    </p:set>
                                    <p:animEffect transition="in" filter="fade">
                                      <p:cBhvr>
                                        <p:cTn id="14" dur="1000"/>
                                        <p:tgtEl>
                                          <p:spTgt spid="123906">
                                            <p:txEl>
                                              <p:pRg st="2" end="2"/>
                                            </p:txEl>
                                          </p:spTgt>
                                        </p:tgtEl>
                                      </p:cBhvr>
                                    </p:animEffect>
                                    <p:anim calcmode="lin" valueType="num">
                                      <p:cBhvr>
                                        <p:cTn id="15" dur="1000" fill="hold"/>
                                        <p:tgtEl>
                                          <p:spTgt spid="12390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390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23906">
                                            <p:txEl>
                                              <p:pRg st="3" end="3"/>
                                            </p:txEl>
                                          </p:spTgt>
                                        </p:tgtEl>
                                        <p:attrNameLst>
                                          <p:attrName>style.visibility</p:attrName>
                                        </p:attrNameLst>
                                      </p:cBhvr>
                                      <p:to>
                                        <p:strVal val="visible"/>
                                      </p:to>
                                    </p:set>
                                    <p:animEffect transition="in" filter="fade">
                                      <p:cBhvr>
                                        <p:cTn id="21" dur="1000"/>
                                        <p:tgtEl>
                                          <p:spTgt spid="123906">
                                            <p:txEl>
                                              <p:pRg st="3" end="3"/>
                                            </p:txEl>
                                          </p:spTgt>
                                        </p:tgtEl>
                                      </p:cBhvr>
                                    </p:animEffect>
                                    <p:anim calcmode="lin" valueType="num">
                                      <p:cBhvr>
                                        <p:cTn id="22" dur="1000" fill="hold"/>
                                        <p:tgtEl>
                                          <p:spTgt spid="12390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2390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p:txBody>
          <a:bodyPr/>
          <a:lstStyle/>
          <a:p>
            <a:pPr eaLnBrk="1" hangingPunct="1"/>
            <a:r>
              <a:rPr lang="en-US" altLang="en-US">
                <a:ea typeface="ＭＳ Ｐゴシック" charset="-128"/>
              </a:rPr>
              <a:t>Arguments For</a:t>
            </a:r>
            <a:br>
              <a:rPr lang="en-US" altLang="en-US">
                <a:ea typeface="ＭＳ Ｐゴシック" charset="-128"/>
              </a:rPr>
            </a:br>
            <a:r>
              <a:rPr lang="en-US" altLang="en-US">
                <a:ea typeface="ＭＳ Ｐゴシック" charset="-128"/>
              </a:rPr>
              <a:t>Therapist Self Disclosure</a:t>
            </a:r>
          </a:p>
        </p:txBody>
      </p:sp>
      <p:sp>
        <p:nvSpPr>
          <p:cNvPr id="124930" name="Content Placeholder 2"/>
          <p:cNvSpPr>
            <a:spLocks noGrp="1"/>
          </p:cNvSpPr>
          <p:nvPr>
            <p:ph idx="1"/>
          </p:nvPr>
        </p:nvSpPr>
        <p:spPr/>
        <p:txBody>
          <a:bodyPr/>
          <a:lstStyle/>
          <a:p>
            <a:pPr eaLnBrk="1" hangingPunct="1"/>
            <a:r>
              <a:rPr lang="en-US" altLang="en-US">
                <a:ea typeface="ＭＳ Ｐゴシック" charset="-128"/>
              </a:rPr>
              <a:t>Coming out is important developmental step in the lives of LGBT people </a:t>
            </a:r>
          </a:p>
          <a:p>
            <a:pPr eaLnBrk="1" hangingPunct="1"/>
            <a:r>
              <a:rPr lang="en-US" altLang="en-US">
                <a:ea typeface="ＭＳ Ｐゴシック" charset="-128"/>
              </a:rPr>
              <a:t>LGBT therapists should always come out to patients lest they countertransferentially perpetuate a patient’s feelings of secrecy and shame (Isay)</a:t>
            </a:r>
          </a:p>
          <a:p>
            <a:pPr eaLnBrk="1" hangingPunct="1"/>
            <a:r>
              <a:rPr lang="en-US" altLang="en-US">
                <a:ea typeface="ＭＳ Ｐゴシック" charset="-128"/>
              </a:rPr>
              <a:t>Little empirical evidence supporting non-disclosure as superior therapeutic technique compared to self-disclosure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24930">
                                            <p:txEl>
                                              <p:pRg st="1" end="1"/>
                                            </p:txEl>
                                          </p:spTgt>
                                        </p:tgtEl>
                                        <p:attrNameLst>
                                          <p:attrName>style.visibility</p:attrName>
                                        </p:attrNameLst>
                                      </p:cBhvr>
                                      <p:to>
                                        <p:strVal val="visible"/>
                                      </p:to>
                                    </p:set>
                                    <p:animEffect transition="in" filter="fade">
                                      <p:cBhvr>
                                        <p:cTn id="7" dur="1000"/>
                                        <p:tgtEl>
                                          <p:spTgt spid="124930">
                                            <p:txEl>
                                              <p:pRg st="1" end="1"/>
                                            </p:txEl>
                                          </p:spTgt>
                                        </p:tgtEl>
                                      </p:cBhvr>
                                    </p:animEffect>
                                    <p:anim calcmode="lin" valueType="num">
                                      <p:cBhvr>
                                        <p:cTn id="8" dur="1000" fill="hold"/>
                                        <p:tgtEl>
                                          <p:spTgt spid="12493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49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24930">
                                            <p:txEl>
                                              <p:pRg st="2" end="2"/>
                                            </p:txEl>
                                          </p:spTgt>
                                        </p:tgtEl>
                                        <p:attrNameLst>
                                          <p:attrName>style.visibility</p:attrName>
                                        </p:attrNameLst>
                                      </p:cBhvr>
                                      <p:to>
                                        <p:strVal val="visible"/>
                                      </p:to>
                                    </p:set>
                                    <p:animEffect transition="in" filter="fade">
                                      <p:cBhvr>
                                        <p:cTn id="14" dur="1000"/>
                                        <p:tgtEl>
                                          <p:spTgt spid="124930">
                                            <p:txEl>
                                              <p:pRg st="2" end="2"/>
                                            </p:txEl>
                                          </p:spTgt>
                                        </p:tgtEl>
                                      </p:cBhvr>
                                    </p:animEffect>
                                    <p:anim calcmode="lin" valueType="num">
                                      <p:cBhvr>
                                        <p:cTn id="15" dur="1000" fill="hold"/>
                                        <p:tgtEl>
                                          <p:spTgt spid="12493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493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p:txBody>
          <a:bodyPr/>
          <a:lstStyle/>
          <a:p>
            <a:pPr eaLnBrk="1" hangingPunct="1"/>
            <a:r>
              <a:rPr lang="en-US" altLang="en-US">
                <a:ea typeface="ＭＳ Ｐゴシック" charset="-128"/>
              </a:rPr>
              <a:t>Arguments For</a:t>
            </a:r>
            <a:br>
              <a:rPr lang="en-US" altLang="en-US">
                <a:ea typeface="ＭＳ Ｐゴシック" charset="-128"/>
              </a:rPr>
            </a:br>
            <a:r>
              <a:rPr lang="en-US" altLang="en-US">
                <a:ea typeface="ＭＳ Ｐゴシック" charset="-128"/>
              </a:rPr>
              <a:t>Therapist Self Disclosure</a:t>
            </a:r>
          </a:p>
        </p:txBody>
      </p:sp>
      <p:sp>
        <p:nvSpPr>
          <p:cNvPr id="125954" name="Content Placeholder 2"/>
          <p:cNvSpPr>
            <a:spLocks noGrp="1"/>
          </p:cNvSpPr>
          <p:nvPr>
            <p:ph idx="1"/>
          </p:nvPr>
        </p:nvSpPr>
        <p:spPr/>
        <p:txBody>
          <a:bodyPr/>
          <a:lstStyle/>
          <a:p>
            <a:pPr eaLnBrk="1" hangingPunct="1"/>
            <a:r>
              <a:rPr lang="en-US" altLang="en-US">
                <a:ea typeface="ＭＳ Ｐゴシック" charset="-128"/>
              </a:rPr>
              <a:t>No studies showing head to head comparisons in the two approaches </a:t>
            </a:r>
          </a:p>
          <a:p>
            <a:pPr eaLnBrk="1" hangingPunct="1"/>
            <a:r>
              <a:rPr lang="en-US" altLang="en-US">
                <a:ea typeface="ＭＳ Ｐゴシック" charset="-128"/>
              </a:rPr>
              <a:t>In the Internet age, patients already know a lot about their therapists</a:t>
            </a:r>
          </a:p>
          <a:p>
            <a:pPr eaLnBrk="1" hangingPunct="1"/>
            <a:r>
              <a:rPr lang="en-US" altLang="en-US">
                <a:ea typeface="ＭＳ Ｐゴシック" charset="-128"/>
              </a:rPr>
              <a:t>Gay-dar</a:t>
            </a:r>
          </a:p>
          <a:p>
            <a:pPr eaLnBrk="1" hangingPunct="1"/>
            <a:r>
              <a:rPr lang="en-US" altLang="en-US">
                <a:ea typeface="ＭＳ Ｐゴシック" charset="-128"/>
              </a:rPr>
              <a:t>Transferences develop whether or not a patient knows about a therapist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25954">
                                            <p:txEl>
                                              <p:pRg st="1" end="1"/>
                                            </p:txEl>
                                          </p:spTgt>
                                        </p:tgtEl>
                                        <p:attrNameLst>
                                          <p:attrName>style.visibility</p:attrName>
                                        </p:attrNameLst>
                                      </p:cBhvr>
                                      <p:to>
                                        <p:strVal val="visible"/>
                                      </p:to>
                                    </p:set>
                                    <p:animEffect transition="in" filter="fade">
                                      <p:cBhvr>
                                        <p:cTn id="7" dur="1000"/>
                                        <p:tgtEl>
                                          <p:spTgt spid="125954">
                                            <p:txEl>
                                              <p:pRg st="1" end="1"/>
                                            </p:txEl>
                                          </p:spTgt>
                                        </p:tgtEl>
                                      </p:cBhvr>
                                    </p:animEffect>
                                    <p:anim calcmode="lin" valueType="num">
                                      <p:cBhvr>
                                        <p:cTn id="8" dur="1000" fill="hold"/>
                                        <p:tgtEl>
                                          <p:spTgt spid="12595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595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25954">
                                            <p:txEl>
                                              <p:pRg st="2" end="2"/>
                                            </p:txEl>
                                          </p:spTgt>
                                        </p:tgtEl>
                                        <p:attrNameLst>
                                          <p:attrName>style.visibility</p:attrName>
                                        </p:attrNameLst>
                                      </p:cBhvr>
                                      <p:to>
                                        <p:strVal val="visible"/>
                                      </p:to>
                                    </p:set>
                                    <p:animEffect transition="in" filter="fade">
                                      <p:cBhvr>
                                        <p:cTn id="14" dur="1000"/>
                                        <p:tgtEl>
                                          <p:spTgt spid="125954">
                                            <p:txEl>
                                              <p:pRg st="2" end="2"/>
                                            </p:txEl>
                                          </p:spTgt>
                                        </p:tgtEl>
                                      </p:cBhvr>
                                    </p:animEffect>
                                    <p:anim calcmode="lin" valueType="num">
                                      <p:cBhvr>
                                        <p:cTn id="15" dur="1000" fill="hold"/>
                                        <p:tgtEl>
                                          <p:spTgt spid="12595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595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25954">
                                            <p:txEl>
                                              <p:pRg st="3" end="3"/>
                                            </p:txEl>
                                          </p:spTgt>
                                        </p:tgtEl>
                                        <p:attrNameLst>
                                          <p:attrName>style.visibility</p:attrName>
                                        </p:attrNameLst>
                                      </p:cBhvr>
                                      <p:to>
                                        <p:strVal val="visible"/>
                                      </p:to>
                                    </p:set>
                                    <p:animEffect transition="in" filter="fade">
                                      <p:cBhvr>
                                        <p:cTn id="21" dur="1000"/>
                                        <p:tgtEl>
                                          <p:spTgt spid="125954">
                                            <p:txEl>
                                              <p:pRg st="3" end="3"/>
                                            </p:txEl>
                                          </p:spTgt>
                                        </p:tgtEl>
                                      </p:cBhvr>
                                    </p:animEffect>
                                    <p:anim calcmode="lin" valueType="num">
                                      <p:cBhvr>
                                        <p:cTn id="22" dur="1000" fill="hold"/>
                                        <p:tgtEl>
                                          <p:spTgt spid="12595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2595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p:txBody>
          <a:bodyPr/>
          <a:lstStyle/>
          <a:p>
            <a:pPr eaLnBrk="1" hangingPunct="1"/>
            <a:r>
              <a:rPr lang="en-US" altLang="en-US">
                <a:ea typeface="ＭＳ Ｐゴシック" charset="-128"/>
              </a:rPr>
              <a:t>Therapist Self Disclosure</a:t>
            </a:r>
          </a:p>
        </p:txBody>
      </p:sp>
      <p:sp>
        <p:nvSpPr>
          <p:cNvPr id="126978" name="Content Placeholder 2"/>
          <p:cNvSpPr>
            <a:spLocks noGrp="1"/>
          </p:cNvSpPr>
          <p:nvPr>
            <p:ph idx="1"/>
          </p:nvPr>
        </p:nvSpPr>
        <p:spPr/>
        <p:txBody>
          <a:bodyPr/>
          <a:lstStyle/>
          <a:p>
            <a:pPr eaLnBrk="1" hangingPunct="1"/>
            <a:r>
              <a:rPr lang="en-US" altLang="en-US">
                <a:ea typeface="ＭＳ Ｐゴシック" charset="-128"/>
              </a:rPr>
              <a:t>An ethical approach to self-disclosure should depend upon whether the activity is of therapeutic value to the patient</a:t>
            </a:r>
          </a:p>
          <a:p>
            <a:pPr eaLnBrk="1" hangingPunct="1"/>
            <a:r>
              <a:rPr lang="en-US" altLang="en-US">
                <a:ea typeface="ＭＳ Ｐゴシック" charset="-128"/>
              </a:rPr>
              <a:t>Ascertaining the merits of self-disclosure requires ethical professionals to familiarize themselves with the long history behind this therapeutic approach, rather than simply dismissing self-disclosures out of hand for ideological reasons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26978">
                                            <p:txEl>
                                              <p:pRg st="1" end="1"/>
                                            </p:txEl>
                                          </p:spTgt>
                                        </p:tgtEl>
                                        <p:attrNameLst>
                                          <p:attrName>style.visibility</p:attrName>
                                        </p:attrNameLst>
                                      </p:cBhvr>
                                      <p:to>
                                        <p:strVal val="visible"/>
                                      </p:to>
                                    </p:set>
                                    <p:animEffect transition="in" filter="fade">
                                      <p:cBhvr>
                                        <p:cTn id="7" dur="1000"/>
                                        <p:tgtEl>
                                          <p:spTgt spid="126978">
                                            <p:txEl>
                                              <p:pRg st="1" end="1"/>
                                            </p:txEl>
                                          </p:spTgt>
                                        </p:tgtEl>
                                      </p:cBhvr>
                                    </p:animEffect>
                                    <p:anim calcmode="lin" valueType="num">
                                      <p:cBhvr>
                                        <p:cTn id="8" dur="1000" fill="hold"/>
                                        <p:tgtEl>
                                          <p:spTgt spid="12697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697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3"/>
          <p:cNvSpPr>
            <a:spLocks noGrp="1"/>
          </p:cNvSpPr>
          <p:nvPr>
            <p:ph type="title"/>
          </p:nvPr>
        </p:nvSpPr>
        <p:spPr>
          <a:xfrm>
            <a:off x="457200" y="712788"/>
            <a:ext cx="8229600" cy="1143000"/>
          </a:xfrm>
        </p:spPr>
        <p:txBody>
          <a:bodyPr/>
          <a:lstStyle/>
          <a:p>
            <a:pPr eaLnBrk="1" hangingPunct="1"/>
            <a:r>
              <a:rPr lang="en-US" altLang="en-US" sz="3200" b="1" i="1">
                <a:ea typeface="ＭＳ Ｐゴシック" charset="-128"/>
              </a:rPr>
              <a:t>“</a:t>
            </a:r>
            <a:r>
              <a:rPr lang="en-US" altLang="ja-JP" sz="3200" b="1">
                <a:ea typeface="ＭＳ Ｐゴシック" charset="-128"/>
              </a:rPr>
              <a:t>Doctor, My Little Boy Says He Wants to be a Girl. What Should I Do</a:t>
            </a:r>
            <a:r>
              <a:rPr lang="en-US" altLang="ja-JP" sz="3200">
                <a:ea typeface="ＭＳ Ｐゴシック" charset="-128"/>
              </a:rPr>
              <a:t> </a:t>
            </a:r>
            <a:r>
              <a:rPr lang="en-US" altLang="ja-JP" sz="3200" b="1">
                <a:ea typeface="ＭＳ Ｐゴシック" charset="-128"/>
              </a:rPr>
              <a:t>?</a:t>
            </a:r>
            <a:r>
              <a:rPr lang="en-US" altLang="en-US" sz="3200">
                <a:ea typeface="ＭＳ Ｐゴシック" charset="-128"/>
              </a:rPr>
              <a:t>”</a:t>
            </a:r>
          </a:p>
        </p:txBody>
      </p:sp>
      <p:sp>
        <p:nvSpPr>
          <p:cNvPr id="6" name="Content Placeholder 5"/>
          <p:cNvSpPr>
            <a:spLocks noGrp="1"/>
          </p:cNvSpPr>
          <p:nvPr>
            <p:ph idx="1"/>
          </p:nvPr>
        </p:nvSpPr>
        <p:spPr/>
        <p:txBody>
          <a:bodyPr/>
          <a:lstStyle/>
          <a:p>
            <a:pPr marL="0" indent="0" algn="ctr" eaLnBrk="1" hangingPunct="1">
              <a:buFont typeface="Wingdings" charset="2"/>
              <a:buNone/>
            </a:pPr>
            <a:endParaRPr lang="en-US" altLang="en-US" sz="4000">
              <a:ea typeface="ＭＳ Ｐゴシック" charset="-128"/>
            </a:endParaRPr>
          </a:p>
          <a:p>
            <a:pPr marL="0" indent="0" algn="ctr" eaLnBrk="1" hangingPunct="1">
              <a:buFont typeface="Wingdings" charset="2"/>
              <a:buNone/>
            </a:pPr>
            <a:endParaRPr lang="en-US" altLang="en-US" sz="4000">
              <a:ea typeface="ＭＳ Ｐゴシック" charset="-128"/>
            </a:endParaRPr>
          </a:p>
          <a:p>
            <a:pPr marL="0" indent="0" algn="ctr" eaLnBrk="1" hangingPunct="1">
              <a:buFont typeface="Wingdings" charset="2"/>
              <a:buNone/>
            </a:pPr>
            <a:r>
              <a:rPr lang="en-US" altLang="en-US" sz="4000">
                <a:ea typeface="ＭＳ Ｐゴシック" charset="-128"/>
              </a:rPr>
              <a:t>Answer:  That’s Controversial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p:txBody>
          <a:bodyPr/>
          <a:lstStyle/>
          <a:p>
            <a:pPr eaLnBrk="1" hangingPunct="1"/>
            <a:r>
              <a:rPr lang="en-US" altLang="en-US" sz="4000">
                <a:ea typeface="ＭＳ Ｐゴシック" charset="-128"/>
              </a:rPr>
              <a:t>Treatment of Adolescents &amp; Adults</a:t>
            </a:r>
          </a:p>
        </p:txBody>
      </p:sp>
      <p:sp>
        <p:nvSpPr>
          <p:cNvPr id="147458" name="Content Placeholder 2"/>
          <p:cNvSpPr>
            <a:spLocks noGrp="1"/>
          </p:cNvSpPr>
          <p:nvPr>
            <p:ph idx="1"/>
          </p:nvPr>
        </p:nvSpPr>
        <p:spPr/>
        <p:txBody>
          <a:bodyPr/>
          <a:lstStyle/>
          <a:p>
            <a:pPr eaLnBrk="1" hangingPunct="1"/>
            <a:endParaRPr lang="en-US" altLang="en-US">
              <a:ea typeface="ＭＳ Ｐゴシック" charset="-128"/>
            </a:endParaRPr>
          </a:p>
          <a:p>
            <a:pPr eaLnBrk="1" hangingPunct="1"/>
            <a:r>
              <a:rPr lang="en-US" altLang="en-US">
                <a:ea typeface="ＭＳ Ｐゴシック" charset="-128"/>
              </a:rPr>
              <a:t>Relatively uncontroversial</a:t>
            </a:r>
          </a:p>
          <a:p>
            <a:pPr eaLnBrk="1" hangingPunct="1"/>
            <a:r>
              <a:rPr lang="en-US" altLang="en-US">
                <a:ea typeface="ＭＳ Ｐゴシック" charset="-128"/>
              </a:rPr>
              <a:t>Various forms of assistance with gender transition: social and psychological support, hormones if desired, surgical procedures if desired and available (or affordable)</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p:nvPr>
        </p:nvSpPr>
        <p:spPr/>
        <p:txBody>
          <a:bodyPr/>
          <a:lstStyle/>
          <a:p>
            <a:pPr eaLnBrk="1" hangingPunct="1"/>
            <a:r>
              <a:rPr lang="en-US" altLang="en-US">
                <a:ea typeface="ＭＳ Ｐゴシック" charset="-128"/>
              </a:rPr>
              <a:t>Treatment of Children</a:t>
            </a:r>
          </a:p>
        </p:txBody>
      </p:sp>
      <p:sp>
        <p:nvSpPr>
          <p:cNvPr id="3" name="Content Placeholder 2"/>
          <p:cNvSpPr>
            <a:spLocks noGrp="1"/>
          </p:cNvSpPr>
          <p:nvPr>
            <p:ph idx="1"/>
          </p:nvPr>
        </p:nvSpPr>
        <p:spPr/>
        <p:txBody>
          <a:bodyPr rtlCol="0">
            <a:normAutofit fontScale="85000" lnSpcReduction="20000"/>
          </a:bodyPr>
          <a:lstStyle/>
          <a:p>
            <a:pPr marL="0" indent="0" algn="ctr" eaLnBrk="1" fontAlgn="auto" hangingPunct="1">
              <a:spcAft>
                <a:spcPts val="0"/>
              </a:spcAft>
              <a:buFont typeface="Wingdings" charset="0"/>
              <a:buNone/>
              <a:defRPr/>
            </a:pPr>
            <a:r>
              <a:rPr lang="en-US" sz="2800" b="1" dirty="0" smtClean="0">
                <a:solidFill>
                  <a:schemeClr val="tx1">
                    <a:lumMod val="65000"/>
                    <a:lumOff val="35000"/>
                  </a:schemeClr>
                </a:solidFill>
                <a:ea typeface="+mn-ea"/>
                <a:cs typeface="+mn-cs"/>
              </a:rPr>
              <a:t>Report </a:t>
            </a:r>
            <a:r>
              <a:rPr lang="en-US" sz="2800" b="1" dirty="0">
                <a:solidFill>
                  <a:schemeClr val="tx1">
                    <a:lumMod val="65000"/>
                    <a:lumOff val="35000"/>
                  </a:schemeClr>
                </a:solidFill>
                <a:ea typeface="+mn-ea"/>
                <a:cs typeface="+mn-cs"/>
              </a:rPr>
              <a:t>of the American Psychiatric Association Task Force on Treatment of Gender Identity </a:t>
            </a:r>
            <a:r>
              <a:rPr lang="en-US" sz="2800" b="1" dirty="0" smtClean="0">
                <a:solidFill>
                  <a:schemeClr val="tx1">
                    <a:lumMod val="65000"/>
                    <a:lumOff val="35000"/>
                  </a:schemeClr>
                </a:solidFill>
                <a:ea typeface="+mn-ea"/>
                <a:cs typeface="+mn-cs"/>
              </a:rPr>
              <a:t>Disorder</a:t>
            </a:r>
            <a:endParaRPr lang="en-US" sz="2800" b="1" i="1" dirty="0">
              <a:solidFill>
                <a:schemeClr val="tx1">
                  <a:lumMod val="65000"/>
                  <a:lumOff val="35000"/>
                </a:schemeClr>
              </a:solidFill>
              <a:ea typeface="+mn-ea"/>
              <a:cs typeface="+mn-cs"/>
            </a:endParaRPr>
          </a:p>
          <a:p>
            <a:pPr marL="0" indent="0" algn="ctr" eaLnBrk="1" fontAlgn="auto" hangingPunct="1">
              <a:spcAft>
                <a:spcPts val="0"/>
              </a:spcAft>
              <a:buFont typeface="Wingdings" charset="0"/>
              <a:buNone/>
              <a:defRPr/>
            </a:pPr>
            <a:endParaRPr lang="en-US" sz="1200" dirty="0" smtClean="0">
              <a:solidFill>
                <a:schemeClr val="tx1">
                  <a:lumMod val="65000"/>
                  <a:lumOff val="35000"/>
                </a:schemeClr>
              </a:solidFill>
              <a:ea typeface="+mn-ea"/>
              <a:cs typeface="+mn-cs"/>
            </a:endParaRPr>
          </a:p>
          <a:p>
            <a:pPr marL="0" indent="0" algn="ctr" eaLnBrk="1" fontAlgn="auto" hangingPunct="1">
              <a:spcAft>
                <a:spcPts val="0"/>
              </a:spcAft>
              <a:buFont typeface="Wingdings" charset="0"/>
              <a:buNone/>
              <a:defRPr/>
            </a:pPr>
            <a:r>
              <a:rPr lang="en-US" sz="2800" dirty="0" err="1" smtClean="0">
                <a:solidFill>
                  <a:schemeClr val="tx1">
                    <a:lumMod val="65000"/>
                    <a:lumOff val="35000"/>
                  </a:schemeClr>
                </a:solidFill>
                <a:ea typeface="+mn-ea"/>
                <a:cs typeface="+mn-cs"/>
              </a:rPr>
              <a:t>Byne</a:t>
            </a:r>
            <a:r>
              <a:rPr lang="en-US" sz="2800" dirty="0" smtClean="0">
                <a:solidFill>
                  <a:schemeClr val="tx1">
                    <a:lumMod val="65000"/>
                    <a:lumOff val="35000"/>
                  </a:schemeClr>
                </a:solidFill>
                <a:ea typeface="+mn-ea"/>
                <a:cs typeface="+mn-cs"/>
              </a:rPr>
              <a:t>, W, Bradley, SJ, Coleman, E, </a:t>
            </a:r>
            <a:r>
              <a:rPr lang="en-US" sz="2800" dirty="0" err="1" smtClean="0">
                <a:solidFill>
                  <a:schemeClr val="tx1">
                    <a:lumMod val="65000"/>
                    <a:lumOff val="35000"/>
                  </a:schemeClr>
                </a:solidFill>
                <a:ea typeface="+mn-ea"/>
                <a:cs typeface="+mn-cs"/>
              </a:rPr>
              <a:t>Eyler</a:t>
            </a:r>
            <a:r>
              <a:rPr lang="en-US" sz="2800" dirty="0" smtClean="0">
                <a:solidFill>
                  <a:schemeClr val="tx1">
                    <a:lumMod val="65000"/>
                    <a:lumOff val="35000"/>
                  </a:schemeClr>
                </a:solidFill>
                <a:ea typeface="+mn-ea"/>
                <a:cs typeface="+mn-cs"/>
              </a:rPr>
              <a:t>, AE, Green, R, </a:t>
            </a:r>
            <a:r>
              <a:rPr lang="en-US" sz="2800" dirty="0" err="1" smtClean="0">
                <a:solidFill>
                  <a:schemeClr val="tx1">
                    <a:lumMod val="65000"/>
                    <a:lumOff val="35000"/>
                  </a:schemeClr>
                </a:solidFill>
                <a:ea typeface="+mn-ea"/>
                <a:cs typeface="+mn-cs"/>
              </a:rPr>
              <a:t>Menvielle</a:t>
            </a:r>
            <a:r>
              <a:rPr lang="en-US" sz="2800" dirty="0" smtClean="0">
                <a:solidFill>
                  <a:schemeClr val="tx1">
                    <a:lumMod val="65000"/>
                    <a:lumOff val="35000"/>
                  </a:schemeClr>
                </a:solidFill>
                <a:ea typeface="+mn-ea"/>
                <a:cs typeface="+mn-cs"/>
              </a:rPr>
              <a:t>, EJ, Meyer-</a:t>
            </a:r>
            <a:r>
              <a:rPr lang="en-US" sz="2800" dirty="0" err="1" smtClean="0">
                <a:solidFill>
                  <a:schemeClr val="tx1">
                    <a:lumMod val="65000"/>
                    <a:lumOff val="35000"/>
                  </a:schemeClr>
                </a:solidFill>
                <a:ea typeface="+mn-ea"/>
                <a:cs typeface="+mn-cs"/>
              </a:rPr>
              <a:t>Bahlburg</a:t>
            </a:r>
            <a:r>
              <a:rPr lang="en-US" sz="2800" dirty="0" smtClean="0">
                <a:solidFill>
                  <a:schemeClr val="tx1">
                    <a:lumMod val="65000"/>
                    <a:lumOff val="35000"/>
                  </a:schemeClr>
                </a:solidFill>
                <a:ea typeface="+mn-ea"/>
                <a:cs typeface="+mn-cs"/>
              </a:rPr>
              <a:t>, HFL, </a:t>
            </a:r>
            <a:r>
              <a:rPr lang="en-US" sz="2800" dirty="0" err="1" smtClean="0">
                <a:solidFill>
                  <a:schemeClr val="tx1">
                    <a:lumMod val="65000"/>
                    <a:lumOff val="35000"/>
                  </a:schemeClr>
                </a:solidFill>
                <a:ea typeface="+mn-ea"/>
                <a:cs typeface="+mn-cs"/>
              </a:rPr>
              <a:t>Pleak</a:t>
            </a:r>
            <a:r>
              <a:rPr lang="en-US" sz="2800" dirty="0" smtClean="0">
                <a:solidFill>
                  <a:schemeClr val="tx1">
                    <a:lumMod val="65000"/>
                    <a:lumOff val="35000"/>
                  </a:schemeClr>
                </a:solidFill>
                <a:ea typeface="+mn-ea"/>
                <a:cs typeface="+mn-cs"/>
              </a:rPr>
              <a:t>, RR &amp; Tompkins, DA</a:t>
            </a:r>
          </a:p>
          <a:p>
            <a:pPr marL="0" indent="0" algn="ctr" eaLnBrk="1" fontAlgn="auto" hangingPunct="1">
              <a:spcAft>
                <a:spcPts val="0"/>
              </a:spcAft>
              <a:buFont typeface="Wingdings" charset="0"/>
              <a:buNone/>
              <a:defRPr/>
            </a:pPr>
            <a:endParaRPr lang="en-US" sz="1200" dirty="0" smtClean="0">
              <a:solidFill>
                <a:schemeClr val="tx1">
                  <a:lumMod val="65000"/>
                  <a:lumOff val="35000"/>
                </a:schemeClr>
              </a:solidFill>
              <a:ea typeface="+mn-ea"/>
              <a:cs typeface="+mn-cs"/>
            </a:endParaRPr>
          </a:p>
          <a:p>
            <a:pPr marL="0" indent="0" algn="ctr" eaLnBrk="1" fontAlgn="auto" hangingPunct="1">
              <a:spcAft>
                <a:spcPts val="0"/>
              </a:spcAft>
              <a:buFont typeface="Wingdings" charset="0"/>
              <a:buNone/>
              <a:defRPr/>
            </a:pPr>
            <a:r>
              <a:rPr lang="en-US" sz="2800" i="1" dirty="0" smtClean="0">
                <a:solidFill>
                  <a:schemeClr val="tx1">
                    <a:lumMod val="65000"/>
                    <a:lumOff val="35000"/>
                  </a:schemeClr>
                </a:solidFill>
                <a:ea typeface="+mn-ea"/>
                <a:cs typeface="+mn-cs"/>
              </a:rPr>
              <a:t>Archives </a:t>
            </a:r>
            <a:r>
              <a:rPr lang="en-US" sz="2800" i="1" dirty="0">
                <a:solidFill>
                  <a:schemeClr val="tx1">
                    <a:lumMod val="65000"/>
                    <a:lumOff val="35000"/>
                  </a:schemeClr>
                </a:solidFill>
                <a:ea typeface="+mn-ea"/>
                <a:cs typeface="+mn-cs"/>
              </a:rPr>
              <a:t>of Sexual Behavior,</a:t>
            </a:r>
            <a:r>
              <a:rPr lang="en-US" sz="2800" dirty="0">
                <a:solidFill>
                  <a:schemeClr val="tx1">
                    <a:lumMod val="65000"/>
                    <a:lumOff val="35000"/>
                  </a:schemeClr>
                </a:solidFill>
                <a:ea typeface="+mn-ea"/>
                <a:cs typeface="+mn-cs"/>
              </a:rPr>
              <a:t> 41(4</a:t>
            </a:r>
            <a:r>
              <a:rPr lang="en-US" sz="2800" dirty="0" smtClean="0">
                <a:solidFill>
                  <a:schemeClr val="tx1">
                    <a:lumMod val="65000"/>
                    <a:lumOff val="35000"/>
                  </a:schemeClr>
                </a:solidFill>
                <a:ea typeface="+mn-ea"/>
                <a:cs typeface="+mn-cs"/>
              </a:rPr>
              <a:t>),759</a:t>
            </a:r>
            <a:r>
              <a:rPr lang="en-US" sz="2800" dirty="0">
                <a:solidFill>
                  <a:schemeClr val="tx1">
                    <a:lumMod val="65000"/>
                    <a:lumOff val="35000"/>
                  </a:schemeClr>
                </a:solidFill>
                <a:ea typeface="+mn-ea"/>
                <a:cs typeface="+mn-cs"/>
              </a:rPr>
              <a:t>-</a:t>
            </a:r>
            <a:r>
              <a:rPr lang="en-US" sz="2800" dirty="0" smtClean="0">
                <a:solidFill>
                  <a:schemeClr val="tx1">
                    <a:lumMod val="65000"/>
                    <a:lumOff val="35000"/>
                  </a:schemeClr>
                </a:solidFill>
                <a:ea typeface="+mn-ea"/>
                <a:cs typeface="+mn-cs"/>
              </a:rPr>
              <a:t>796, 2012 </a:t>
            </a:r>
            <a:endParaRPr lang="en-US" sz="2800" dirty="0">
              <a:solidFill>
                <a:schemeClr val="tx1">
                  <a:lumMod val="65000"/>
                  <a:lumOff val="35000"/>
                </a:schemeClr>
              </a:solidFill>
              <a:ea typeface="+mn-ea"/>
              <a:cs typeface="+mn-cs"/>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p:txBody>
          <a:bodyPr/>
          <a:lstStyle/>
          <a:p>
            <a:pPr eaLnBrk="1" hangingPunct="1"/>
            <a:r>
              <a:rPr lang="en-US" altLang="en-US" sz="4000">
                <a:ea typeface="ＭＳ Ｐゴシック" charset="-128"/>
              </a:rPr>
              <a:t>APA Task Force: 3 General Approaches to Treatments</a:t>
            </a:r>
          </a:p>
        </p:txBody>
      </p:sp>
      <p:sp>
        <p:nvSpPr>
          <p:cNvPr id="3" name="Content Placeholder 2"/>
          <p:cNvSpPr>
            <a:spLocks noGrp="1"/>
          </p:cNvSpPr>
          <p:nvPr>
            <p:ph idx="1"/>
          </p:nvPr>
        </p:nvSpPr>
        <p:spPr/>
        <p:txBody>
          <a:bodyPr>
            <a:normAutofit/>
          </a:bodyPr>
          <a:lstStyle/>
          <a:p>
            <a:pPr eaLnBrk="1" hangingPunct="1">
              <a:lnSpc>
                <a:spcPct val="80000"/>
              </a:lnSpc>
            </a:pPr>
            <a:r>
              <a:rPr lang="en-US" altLang="en-US">
                <a:ea typeface="ＭＳ Ｐゴシック" charset="-128"/>
              </a:rPr>
              <a:t>Working with child and caregivers to lessen gender dysphoria and to decrease cross-gender behaviors and identification (Canada)</a:t>
            </a:r>
          </a:p>
          <a:p>
            <a:pPr eaLnBrk="1" hangingPunct="1">
              <a:lnSpc>
                <a:spcPct val="80000"/>
              </a:lnSpc>
            </a:pPr>
            <a:endParaRPr lang="en-US" altLang="en-US" sz="700">
              <a:ea typeface="ＭＳ Ｐゴシック" charset="-128"/>
            </a:endParaRPr>
          </a:p>
          <a:p>
            <a:pPr eaLnBrk="1" hangingPunct="1">
              <a:lnSpc>
                <a:spcPct val="80000"/>
              </a:lnSpc>
            </a:pPr>
            <a:r>
              <a:rPr lang="en-US" altLang="en-US">
                <a:ea typeface="ＭＳ Ｐゴシック" charset="-128"/>
              </a:rPr>
              <a:t>No direct effort to lessen gender dysphoria or gender atypical behaviors (Netherlands)</a:t>
            </a:r>
          </a:p>
          <a:p>
            <a:pPr eaLnBrk="1" hangingPunct="1">
              <a:lnSpc>
                <a:spcPct val="80000"/>
              </a:lnSpc>
            </a:pPr>
            <a:endParaRPr lang="en-US" altLang="en-US" sz="700">
              <a:ea typeface="ＭＳ Ｐゴシック" charset="-128"/>
            </a:endParaRPr>
          </a:p>
          <a:p>
            <a:pPr eaLnBrk="1" hangingPunct="1">
              <a:lnSpc>
                <a:spcPct val="80000"/>
              </a:lnSpc>
            </a:pPr>
            <a:r>
              <a:rPr lang="en-US" altLang="en-US">
                <a:ea typeface="ＭＳ Ｐゴシック" charset="-128"/>
              </a:rPr>
              <a:t>Affirmation of the child’s cross-gender identification by mental health professionals and family members (US)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p:txBody>
          <a:bodyPr/>
          <a:lstStyle/>
          <a:p>
            <a:pPr eaLnBrk="1" hangingPunct="1"/>
            <a:r>
              <a:rPr lang="en-US" altLang="en-US">
                <a:ea typeface="ＭＳ Ｐゴシック" charset="-128"/>
              </a:rPr>
              <a:t>What Research Shows</a:t>
            </a:r>
          </a:p>
        </p:txBody>
      </p:sp>
      <p:sp>
        <p:nvSpPr>
          <p:cNvPr id="3" name="Content Placeholder 2"/>
          <p:cNvSpPr>
            <a:spLocks noGrp="1"/>
          </p:cNvSpPr>
          <p:nvPr>
            <p:ph idx="1"/>
          </p:nvPr>
        </p:nvSpPr>
        <p:spPr/>
        <p:txBody>
          <a:bodyPr/>
          <a:lstStyle/>
          <a:p>
            <a:pPr eaLnBrk="1" hangingPunct="1"/>
            <a:r>
              <a:rPr lang="en-US" altLang="en-US" sz="2300">
                <a:solidFill>
                  <a:srgbClr val="000000"/>
                </a:solidFill>
                <a:ea typeface="ＭＳ Ｐゴシック" charset="-128"/>
              </a:rPr>
              <a:t>Gender dysphoria of the majority of children with GD/GV does not persist into adolescence and these children are referred to as “</a:t>
            </a:r>
            <a:r>
              <a:rPr lang="en-US" altLang="ja-JP" sz="2300">
                <a:solidFill>
                  <a:srgbClr val="000000"/>
                </a:solidFill>
                <a:ea typeface="ＭＳ Ｐゴシック" charset="-128"/>
              </a:rPr>
              <a:t>desisters</a:t>
            </a:r>
            <a:r>
              <a:rPr lang="en-US" altLang="en-US" sz="2300">
                <a:solidFill>
                  <a:srgbClr val="000000"/>
                </a:solidFill>
                <a:ea typeface="ＭＳ Ｐゴシック" charset="-128"/>
              </a:rPr>
              <a:t>”</a:t>
            </a:r>
            <a:r>
              <a:rPr lang="en-US" altLang="ja-JP" sz="2300">
                <a:solidFill>
                  <a:srgbClr val="000000"/>
                </a:solidFill>
                <a:ea typeface="ＭＳ Ｐゴシック" charset="-128"/>
              </a:rPr>
              <a:t> </a:t>
            </a:r>
          </a:p>
          <a:p>
            <a:pPr eaLnBrk="1" hangingPunct="1"/>
            <a:r>
              <a:rPr lang="en-US" altLang="en-US" sz="2300">
                <a:solidFill>
                  <a:srgbClr val="000000"/>
                </a:solidFill>
                <a:ea typeface="ＭＳ Ｐゴシック" charset="-128"/>
              </a:rPr>
              <a:t>Prospective studies indicate the majority of those who desist by or during adolescence grow up to be gay, not transgender, and a smaller proportion grow up to be heterosexual </a:t>
            </a:r>
          </a:p>
          <a:p>
            <a:pPr eaLnBrk="1" hangingPunct="1"/>
            <a:r>
              <a:rPr lang="en-US" altLang="en-US" sz="2300">
                <a:solidFill>
                  <a:srgbClr val="000000"/>
                </a:solidFill>
                <a:ea typeface="ＭＳ Ｐゴシック" charset="-128"/>
              </a:rPr>
              <a:t>No one tell on individual basis a persister from a desister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US" altLang="en-US">
                <a:ea typeface="ＭＳ Ｐゴシック" charset="-128"/>
              </a:rPr>
              <a:t>Sexual Identities</a:t>
            </a:r>
          </a:p>
        </p:txBody>
      </p:sp>
      <p:sp>
        <p:nvSpPr>
          <p:cNvPr id="474115" name="Rectangle 3"/>
          <p:cNvSpPr>
            <a:spLocks noGrp="1" noChangeArrowheads="1"/>
          </p:cNvSpPr>
          <p:nvPr>
            <p:ph idx="1"/>
          </p:nvPr>
        </p:nvSpPr>
        <p:spPr/>
        <p:txBody>
          <a:bodyPr rtlCol="0">
            <a:normAutofit fontScale="85000" lnSpcReduction="10000"/>
          </a:bodyPr>
          <a:lstStyle/>
          <a:p>
            <a:pPr eaLnBrk="1" fontAlgn="auto" hangingPunct="1">
              <a:spcAft>
                <a:spcPts val="0"/>
              </a:spcAft>
              <a:buFont typeface="Wingdings" pitchFamily="2" charset="2"/>
              <a:buChar char="S"/>
              <a:defRPr/>
            </a:pPr>
            <a:r>
              <a:rPr lang="en-US" sz="2800" smtClean="0">
                <a:solidFill>
                  <a:schemeClr val="tx1">
                    <a:lumMod val="65000"/>
                    <a:lumOff val="35000"/>
                  </a:schemeClr>
                </a:solidFill>
                <a:ea typeface="+mn-ea"/>
                <a:cs typeface="+mn-cs"/>
              </a:rPr>
              <a:t>Acquisition of sexual identities is often conceptualized as a developmental process that occurs over time</a:t>
            </a:r>
          </a:p>
          <a:p>
            <a:pPr eaLnBrk="1" fontAlgn="auto" hangingPunct="1">
              <a:spcAft>
                <a:spcPts val="0"/>
              </a:spcAft>
              <a:buFont typeface="Wingdings" pitchFamily="2" charset="2"/>
              <a:buChar char="S"/>
              <a:defRPr/>
            </a:pPr>
            <a:r>
              <a:rPr lang="en-US" sz="2800" smtClean="0">
                <a:solidFill>
                  <a:schemeClr val="tx1">
                    <a:lumMod val="65000"/>
                    <a:lumOff val="35000"/>
                  </a:schemeClr>
                </a:solidFill>
                <a:ea typeface="+mn-ea"/>
                <a:cs typeface="+mn-cs"/>
              </a:rPr>
              <a:t>Not all persons who experience homoerotic desire or participate in homosexual behavior develop a lesbian, gay, or bisexual identity</a:t>
            </a:r>
          </a:p>
          <a:p>
            <a:pPr eaLnBrk="1" fontAlgn="auto" hangingPunct="1">
              <a:spcAft>
                <a:spcPts val="0"/>
              </a:spcAft>
              <a:buFont typeface="Wingdings" pitchFamily="2" charset="2"/>
              <a:buChar char="S"/>
              <a:defRPr/>
            </a:pPr>
            <a:r>
              <a:rPr lang="en-US" sz="2800" smtClean="0">
                <a:solidFill>
                  <a:schemeClr val="tx1">
                    <a:lumMod val="65000"/>
                    <a:lumOff val="35000"/>
                  </a:schemeClr>
                </a:solidFill>
                <a:ea typeface="+mn-ea"/>
                <a:cs typeface="+mn-cs"/>
              </a:rPr>
              <a:t>A </a:t>
            </a:r>
            <a:r>
              <a:rPr lang="en-US" sz="2800" i="1" smtClean="0">
                <a:solidFill>
                  <a:schemeClr val="tx1">
                    <a:lumMod val="65000"/>
                    <a:lumOff val="35000"/>
                  </a:schemeClr>
                </a:solidFill>
                <a:ea typeface="+mn-ea"/>
                <a:cs typeface="+mn-cs"/>
              </a:rPr>
              <a:t>sexual identity</a:t>
            </a:r>
            <a:r>
              <a:rPr lang="en-US" sz="2800" smtClean="0">
                <a:solidFill>
                  <a:schemeClr val="tx1">
                    <a:lumMod val="65000"/>
                    <a:lumOff val="35000"/>
                  </a:schemeClr>
                </a:solidFill>
                <a:ea typeface="+mn-ea"/>
                <a:cs typeface="+mn-cs"/>
              </a:rPr>
              <a:t> (how I think and feel about my sexual attractions) is not synonymous with a </a:t>
            </a:r>
            <a:r>
              <a:rPr lang="en-US" sz="2800" i="1" smtClean="0">
                <a:solidFill>
                  <a:schemeClr val="tx1">
                    <a:lumMod val="65000"/>
                    <a:lumOff val="35000"/>
                  </a:schemeClr>
                </a:solidFill>
                <a:ea typeface="+mn-ea"/>
                <a:cs typeface="+mn-cs"/>
              </a:rPr>
              <a:t>sexual orientation </a:t>
            </a:r>
            <a:r>
              <a:rPr lang="en-US" sz="2800" smtClean="0">
                <a:solidFill>
                  <a:schemeClr val="tx1">
                    <a:lumMod val="65000"/>
                    <a:lumOff val="35000"/>
                  </a:schemeClr>
                </a:solidFill>
                <a:ea typeface="+mn-ea"/>
                <a:cs typeface="+mn-cs"/>
              </a:rPr>
              <a:t>(to whom I am attracted)</a:t>
            </a:r>
            <a:endParaRPr lang="en-US" sz="2800" i="1" smtClean="0">
              <a:solidFill>
                <a:schemeClr val="tx1">
                  <a:lumMod val="65000"/>
                  <a:lumOff val="35000"/>
                </a:schemeClr>
              </a:solidFill>
              <a:ea typeface="+mn-ea"/>
              <a:cs typeface="+mn-cs"/>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p:txBody>
          <a:bodyPr/>
          <a:lstStyle/>
          <a:p>
            <a:pPr eaLnBrk="1" hangingPunct="1"/>
            <a:r>
              <a:rPr lang="en-US" altLang="en-US">
                <a:ea typeface="ＭＳ Ｐゴシック" charset="-128"/>
              </a:rPr>
              <a:t>Comparing 3 Approaches</a:t>
            </a:r>
          </a:p>
        </p:txBody>
      </p:sp>
      <p:graphicFrame>
        <p:nvGraphicFramePr>
          <p:cNvPr id="4" name="Content Placeholder 3"/>
          <p:cNvGraphicFramePr>
            <a:graphicFrameLocks noGrp="1"/>
          </p:cNvGraphicFramePr>
          <p:nvPr>
            <p:ph idx="1"/>
          </p:nvPr>
        </p:nvGraphicFramePr>
        <p:xfrm>
          <a:off x="739775" y="2770188"/>
          <a:ext cx="7662863" cy="3352800"/>
        </p:xfrm>
        <a:graphic>
          <a:graphicData uri="http://schemas.openxmlformats.org/drawingml/2006/table">
            <a:tbl>
              <a:tblPr/>
              <a:tblGrid>
                <a:gridCol w="1277938"/>
                <a:gridCol w="1276350"/>
                <a:gridCol w="1277937"/>
                <a:gridCol w="1276350"/>
                <a:gridCol w="1277938"/>
                <a:gridCol w="1276350"/>
              </a:tblGrid>
              <a:tr h="371475">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sto MT" charset="0"/>
                          <a:ea typeface="ＭＳ Ｐゴシック" charset="-128"/>
                        </a:rPr>
                        <a:t> </a:t>
                      </a:r>
                    </a:p>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sto MT" charset="0"/>
                          <a:ea typeface="ＭＳ Ｐゴシック" charset="-128"/>
                        </a:rPr>
                        <a:t>Clinic</a:t>
                      </a:r>
                    </a:p>
                    <a:p>
                      <a:pPr marL="0" marR="0" lvl="0" indent="0" algn="ctr" defTabSz="914400" rtl="0" eaLnBrk="1" fontAlgn="base" latinLnBrk="0" hangingPunct="1">
                        <a:lnSpc>
                          <a:spcPct val="200000"/>
                        </a:lnSpc>
                        <a:spcBef>
                          <a:spcPct val="0"/>
                        </a:spcBef>
                        <a:spcAft>
                          <a:spcPct val="0"/>
                        </a:spcAft>
                        <a:buClrTx/>
                        <a:buSzTx/>
                        <a:buFontTx/>
                        <a:buNone/>
                        <a:tabLst/>
                      </a:pPr>
                      <a:endParaRPr kumimoji="0" lang="en-US" altLang="en-US" sz="1200" b="1" i="0" u="none" strike="noStrike" cap="none" normalizeH="0" baseline="0">
                        <a:ln>
                          <a:noFill/>
                        </a:ln>
                        <a:solidFill>
                          <a:srgbClr val="FFFFFF"/>
                        </a:solidFill>
                        <a:effectLst/>
                        <a:latin typeface="Times" charset="0"/>
                        <a:ea typeface="ＭＳ 明朝" charset="-128"/>
                      </a:endParaRPr>
                    </a:p>
                  </a:txBody>
                  <a:tcPr marL="68580" marR="68580" marT="0" marB="0" horzOverflow="overflow">
                    <a:lnL w="12700" cap="flat" cmpd="sng" algn="ctr">
                      <a:solidFill>
                        <a:srgbClr val="2397E2"/>
                      </a:solidFill>
                      <a:prstDash val="solid"/>
                      <a:round/>
                      <a:headEnd type="none" w="med" len="med"/>
                      <a:tailEnd type="none" w="med" len="med"/>
                    </a:lnL>
                    <a:lnR>
                      <a:noFill/>
                    </a:lnR>
                    <a:lnT w="12700" cap="flat" cmpd="sng" algn="ctr">
                      <a:solidFill>
                        <a:srgbClr val="2397E2"/>
                      </a:solidFill>
                      <a:prstDash val="solid"/>
                      <a:round/>
                      <a:headEnd type="none" w="med" len="med"/>
                      <a:tailEnd type="none" w="med" len="med"/>
                    </a:lnT>
                    <a:lnB w="12700" cap="flat" cmpd="sng" algn="ctr">
                      <a:solidFill>
                        <a:srgbClr val="2397E2"/>
                      </a:solidFill>
                      <a:prstDash val="solid"/>
                      <a:round/>
                      <a:headEnd type="none" w="med" len="med"/>
                      <a:tailEnd type="none" w="med" len="med"/>
                    </a:lnB>
                    <a:lnTlToBr>
                      <a:noFill/>
                    </a:lnTlToBr>
                    <a:lnBlToTr>
                      <a:noFill/>
                    </a:lnBlToTr>
                    <a:solidFill>
                      <a:srgbClr val="2397E2"/>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sto MT" charset="0"/>
                          <a:ea typeface="ＭＳ Ｐゴシック" charset="-128"/>
                        </a:rPr>
                        <a:t>Cross-Gender Interests &amp; Play</a:t>
                      </a:r>
                      <a:endParaRPr kumimoji="0" lang="en-US" altLang="en-US" sz="1200" b="1" i="0" u="none" strike="noStrike" cap="none" normalizeH="0" baseline="0">
                        <a:ln>
                          <a:noFill/>
                        </a:ln>
                        <a:solidFill>
                          <a:srgbClr val="FFFFFF"/>
                        </a:solidFill>
                        <a:effectLst/>
                        <a:latin typeface="Times" charset="0"/>
                        <a:ea typeface="ＭＳ 明朝" charset="-128"/>
                      </a:endParaRPr>
                    </a:p>
                  </a:txBody>
                  <a:tcPr marL="68580" marR="68580" marT="0" marB="0" horzOverflow="overflow">
                    <a:lnL>
                      <a:noFill/>
                    </a:lnL>
                    <a:lnR>
                      <a:noFill/>
                    </a:lnR>
                    <a:lnT w="12700" cap="flat" cmpd="sng" algn="ctr">
                      <a:solidFill>
                        <a:srgbClr val="2397E2"/>
                      </a:solidFill>
                      <a:prstDash val="solid"/>
                      <a:round/>
                      <a:headEnd type="none" w="med" len="med"/>
                      <a:tailEnd type="none" w="med" len="med"/>
                    </a:lnT>
                    <a:lnB w="12700" cap="flat" cmpd="sng" algn="ctr">
                      <a:solidFill>
                        <a:srgbClr val="2397E2"/>
                      </a:solidFill>
                      <a:prstDash val="solid"/>
                      <a:round/>
                      <a:headEnd type="none" w="med" len="med"/>
                      <a:tailEnd type="none" w="med" len="med"/>
                    </a:lnB>
                    <a:lnTlToBr>
                      <a:noFill/>
                    </a:lnTlToBr>
                    <a:lnBlToTr>
                      <a:noFill/>
                    </a:lnBlToTr>
                    <a:solidFill>
                      <a:srgbClr val="2397E2"/>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sto MT" charset="0"/>
                          <a:ea typeface="ＭＳ Ｐゴシック" charset="-128"/>
                        </a:rPr>
                        <a:t>Social Transition Before Puberty</a:t>
                      </a:r>
                      <a:endParaRPr kumimoji="0" lang="en-US" altLang="en-US" sz="1200" b="1" i="0" u="none" strike="noStrike" cap="none" normalizeH="0" baseline="0">
                        <a:ln>
                          <a:noFill/>
                        </a:ln>
                        <a:solidFill>
                          <a:srgbClr val="FFFFFF"/>
                        </a:solidFill>
                        <a:effectLst/>
                        <a:latin typeface="Times" charset="0"/>
                        <a:ea typeface="ＭＳ 明朝" charset="-128"/>
                      </a:endParaRPr>
                    </a:p>
                  </a:txBody>
                  <a:tcPr marL="68580" marR="68580" marT="0" marB="0" horzOverflow="overflow">
                    <a:lnL>
                      <a:noFill/>
                    </a:lnL>
                    <a:lnR>
                      <a:noFill/>
                    </a:lnR>
                    <a:lnT w="12700" cap="flat" cmpd="sng" algn="ctr">
                      <a:solidFill>
                        <a:srgbClr val="2397E2"/>
                      </a:solidFill>
                      <a:prstDash val="solid"/>
                      <a:round/>
                      <a:headEnd type="none" w="med" len="med"/>
                      <a:tailEnd type="none" w="med" len="med"/>
                    </a:lnT>
                    <a:lnB w="12700" cap="flat" cmpd="sng" algn="ctr">
                      <a:solidFill>
                        <a:srgbClr val="2397E2"/>
                      </a:solidFill>
                      <a:prstDash val="solid"/>
                      <a:round/>
                      <a:headEnd type="none" w="med" len="med"/>
                      <a:tailEnd type="none" w="med" len="med"/>
                    </a:lnB>
                    <a:lnTlToBr>
                      <a:noFill/>
                    </a:lnTlToBr>
                    <a:lnBlToTr>
                      <a:noFill/>
                    </a:lnBlToTr>
                    <a:solidFill>
                      <a:srgbClr val="2397E2"/>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sto MT" charset="0"/>
                          <a:ea typeface="ＭＳ Ｐゴシック" charset="-128"/>
                        </a:rPr>
                        <a:t>Puberty Suppression</a:t>
                      </a:r>
                    </a:p>
                  </a:txBody>
                  <a:tcPr horzOverflow="overflow">
                    <a:lnL>
                      <a:noFill/>
                    </a:lnL>
                    <a:lnR>
                      <a:noFill/>
                    </a:lnR>
                    <a:lnT w="12700" cap="flat" cmpd="sng" algn="ctr">
                      <a:solidFill>
                        <a:srgbClr val="2397E2"/>
                      </a:solidFill>
                      <a:prstDash val="solid"/>
                      <a:round/>
                      <a:headEnd type="none" w="med" len="med"/>
                      <a:tailEnd type="none" w="med" len="med"/>
                    </a:lnT>
                    <a:lnB w="12700" cap="flat" cmpd="sng" algn="ctr">
                      <a:solidFill>
                        <a:srgbClr val="2397E2"/>
                      </a:solidFill>
                      <a:prstDash val="solid"/>
                      <a:round/>
                      <a:headEnd type="none" w="med" len="med"/>
                      <a:tailEnd type="none" w="med" len="med"/>
                    </a:lnB>
                    <a:lnTlToBr>
                      <a:noFill/>
                    </a:lnTlToBr>
                    <a:lnBlToTr>
                      <a:noFill/>
                    </a:lnBlToTr>
                    <a:solidFill>
                      <a:srgbClr val="2397E2"/>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sto MT" charset="0"/>
                          <a:ea typeface="ＭＳ Ｐゴシック" charset="-128"/>
                        </a:rPr>
                        <a:t>Try to Prevent Homosexuality</a:t>
                      </a:r>
                      <a:endParaRPr kumimoji="0" lang="en-US" altLang="en-US" sz="1200" b="1" i="0" u="none" strike="noStrike" cap="none" normalizeH="0" baseline="0">
                        <a:ln>
                          <a:noFill/>
                        </a:ln>
                        <a:solidFill>
                          <a:srgbClr val="FFFFFF"/>
                        </a:solidFill>
                        <a:effectLst/>
                        <a:latin typeface="Times" charset="0"/>
                        <a:ea typeface="ＭＳ 明朝" charset="-128"/>
                      </a:endParaRPr>
                    </a:p>
                  </a:txBody>
                  <a:tcPr marL="68580" marR="68580" marT="0" marB="0" horzOverflow="overflow">
                    <a:lnL>
                      <a:noFill/>
                    </a:lnL>
                    <a:lnR>
                      <a:noFill/>
                    </a:lnR>
                    <a:lnT w="12700" cap="flat" cmpd="sng" algn="ctr">
                      <a:solidFill>
                        <a:srgbClr val="2397E2"/>
                      </a:solidFill>
                      <a:prstDash val="solid"/>
                      <a:round/>
                      <a:headEnd type="none" w="med" len="med"/>
                      <a:tailEnd type="none" w="med" len="med"/>
                    </a:lnT>
                    <a:lnB w="12700" cap="flat" cmpd="sng" algn="ctr">
                      <a:solidFill>
                        <a:srgbClr val="2397E2"/>
                      </a:solidFill>
                      <a:prstDash val="solid"/>
                      <a:round/>
                      <a:headEnd type="none" w="med" len="med"/>
                      <a:tailEnd type="none" w="med" len="med"/>
                    </a:lnB>
                    <a:lnTlToBr>
                      <a:noFill/>
                    </a:lnTlToBr>
                    <a:lnBlToTr>
                      <a:noFill/>
                    </a:lnBlToTr>
                    <a:solidFill>
                      <a:srgbClr val="2397E2"/>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alisto MT" charset="0"/>
                          <a:ea typeface="ＭＳ Ｐゴシック" charset="-128"/>
                        </a:rPr>
                        <a:t>Try to Prevent Transsexualism</a:t>
                      </a:r>
                      <a:endParaRPr kumimoji="0" lang="en-US" altLang="en-US" sz="1200" b="1" i="0" u="none" strike="noStrike" cap="none" normalizeH="0" baseline="0">
                        <a:ln>
                          <a:noFill/>
                        </a:ln>
                        <a:solidFill>
                          <a:srgbClr val="FFFFFF"/>
                        </a:solidFill>
                        <a:effectLst/>
                        <a:latin typeface="Times" charset="0"/>
                        <a:ea typeface="ＭＳ 明朝" charset="-128"/>
                      </a:endParaRPr>
                    </a:p>
                  </a:txBody>
                  <a:tcPr marL="68580" marR="68580" marT="0" marB="0" horzOverflow="overflow">
                    <a:lnL>
                      <a:noFill/>
                    </a:lnL>
                    <a:lnR w="12700" cap="flat" cmpd="sng" algn="ctr">
                      <a:solidFill>
                        <a:srgbClr val="2397E2"/>
                      </a:solidFill>
                      <a:prstDash val="solid"/>
                      <a:round/>
                      <a:headEnd type="none" w="med" len="med"/>
                      <a:tailEnd type="none" w="med" len="med"/>
                    </a:lnR>
                    <a:lnT w="12700" cap="flat" cmpd="sng" algn="ctr">
                      <a:solidFill>
                        <a:srgbClr val="2397E2"/>
                      </a:solidFill>
                      <a:prstDash val="solid"/>
                      <a:round/>
                      <a:headEnd type="none" w="med" len="med"/>
                      <a:tailEnd type="none" w="med" len="med"/>
                    </a:lnT>
                    <a:lnB w="12700" cap="flat" cmpd="sng" algn="ctr">
                      <a:solidFill>
                        <a:srgbClr val="2397E2"/>
                      </a:solidFill>
                      <a:prstDash val="solid"/>
                      <a:round/>
                      <a:headEnd type="none" w="med" len="med"/>
                      <a:tailEnd type="none" w="med" len="med"/>
                    </a:lnB>
                    <a:lnTlToBr>
                      <a:noFill/>
                    </a:lnTlToBr>
                    <a:lnBlToTr>
                      <a:noFill/>
                    </a:lnBlToTr>
                    <a:solidFill>
                      <a:srgbClr val="2397E2"/>
                    </a:solidFill>
                  </a:tcPr>
                </a:tc>
              </a:tr>
              <a:tr h="371475">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Toronto </a:t>
                      </a:r>
                    </a:p>
                    <a:p>
                      <a:pPr marL="0" marR="0" lvl="0" indent="0" algn="ctr" defTabSz="914400" rtl="0" eaLnBrk="1" fontAlgn="base" latinLnBrk="0" hangingPunct="1">
                        <a:lnSpc>
                          <a:spcPct val="2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Calisto MT" charset="0"/>
                        <a:ea typeface="ＭＳ Ｐゴシック" charset="-128"/>
                      </a:endParaRPr>
                    </a:p>
                  </a:txBody>
                  <a:tcPr marL="68580" marR="68580" marT="0" marB="0" horzOverflow="overflow">
                    <a:lnL w="12700" cap="flat" cmpd="sng" algn="ctr">
                      <a:solidFill>
                        <a:srgbClr val="2397E2"/>
                      </a:solidFill>
                      <a:prstDash val="solid"/>
                      <a:round/>
                      <a:headEnd type="none" w="med" len="med"/>
                      <a:tailEnd type="none" w="med" len="med"/>
                    </a:lnL>
                    <a:lnR>
                      <a:noFill/>
                    </a:lnR>
                    <a:lnT w="12700" cap="flat" cmpd="sng" algn="ctr">
                      <a:solidFill>
                        <a:srgbClr val="2397E2"/>
                      </a:solidFill>
                      <a:prstDash val="solid"/>
                      <a:round/>
                      <a:headEnd type="none" w="med" len="med"/>
                      <a:tailEnd type="none" w="med" len="med"/>
                    </a:lnT>
                    <a:lnB w="12700" cap="flat" cmpd="sng" algn="ctr">
                      <a:solidFill>
                        <a:srgbClr val="2397E2"/>
                      </a:solidFill>
                      <a:prstDash val="solid"/>
                      <a:round/>
                      <a:headEnd type="none" w="med" len="med"/>
                      <a:tailEnd type="none" w="med" len="med"/>
                    </a:lnB>
                    <a:lnTlToBr>
                      <a:noFill/>
                    </a:lnTlToBr>
                    <a:lnBlToTr>
                      <a:noFill/>
                    </a:lnBlToTr>
                    <a:solidFill>
                      <a:srgbClr val="E8EFFA"/>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 Discouraged</a:t>
                      </a:r>
                      <a:endParaRPr kumimoji="0" lang="en-US" altLang="en-US" sz="1400" b="0" i="0" u="none" strike="noStrike" cap="none" normalizeH="0" baseline="0">
                        <a:ln>
                          <a:noFill/>
                        </a:ln>
                        <a:solidFill>
                          <a:srgbClr val="171003"/>
                        </a:solidFill>
                        <a:effectLst/>
                        <a:latin typeface="Times" charset="0"/>
                        <a:ea typeface="ＭＳ 明朝" charset="-128"/>
                      </a:endParaRPr>
                    </a:p>
                  </a:txBody>
                  <a:tcPr marL="68580" marR="68580" marT="0" marB="0" horzOverflow="overflow">
                    <a:lnL>
                      <a:noFill/>
                    </a:lnL>
                    <a:lnR>
                      <a:noFill/>
                    </a:lnR>
                    <a:lnT w="12700" cap="flat" cmpd="sng" algn="ctr">
                      <a:solidFill>
                        <a:srgbClr val="2397E2"/>
                      </a:solidFill>
                      <a:prstDash val="solid"/>
                      <a:round/>
                      <a:headEnd type="none" w="med" len="med"/>
                      <a:tailEnd type="none" w="med" len="med"/>
                    </a:lnT>
                    <a:lnB w="12700" cap="flat" cmpd="sng" algn="ctr">
                      <a:solidFill>
                        <a:srgbClr val="2397E2"/>
                      </a:solidFill>
                      <a:prstDash val="solid"/>
                      <a:round/>
                      <a:headEnd type="none" w="med" len="med"/>
                      <a:tailEnd type="none" w="med" len="med"/>
                    </a:lnB>
                    <a:lnTlToBr>
                      <a:noFill/>
                    </a:lnTlToBr>
                    <a:lnBlToTr>
                      <a:noFill/>
                    </a:lnBlToTr>
                    <a:solidFill>
                      <a:srgbClr val="E8EFFA"/>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 Discouraged </a:t>
                      </a:r>
                      <a:endParaRPr kumimoji="0" lang="en-US" altLang="en-US" sz="1400" b="0" i="0" u="none" strike="noStrike" cap="none" normalizeH="0" baseline="0">
                        <a:ln>
                          <a:noFill/>
                        </a:ln>
                        <a:solidFill>
                          <a:srgbClr val="171003"/>
                        </a:solidFill>
                        <a:effectLst/>
                        <a:latin typeface="Times" charset="0"/>
                        <a:ea typeface="ＭＳ 明朝" charset="-128"/>
                      </a:endParaRPr>
                    </a:p>
                  </a:txBody>
                  <a:tcPr marL="68580" marR="68580" marT="0" marB="0" horzOverflow="overflow">
                    <a:lnL>
                      <a:noFill/>
                    </a:lnL>
                    <a:lnR>
                      <a:noFill/>
                    </a:lnR>
                    <a:lnT w="12700" cap="flat" cmpd="sng" algn="ctr">
                      <a:solidFill>
                        <a:srgbClr val="2397E2"/>
                      </a:solidFill>
                      <a:prstDash val="solid"/>
                      <a:round/>
                      <a:headEnd type="none" w="med" len="med"/>
                      <a:tailEnd type="none" w="med" len="med"/>
                    </a:lnT>
                    <a:lnB w="12700" cap="flat" cmpd="sng" algn="ctr">
                      <a:solidFill>
                        <a:srgbClr val="2397E2"/>
                      </a:solidFill>
                      <a:prstDash val="solid"/>
                      <a:round/>
                      <a:headEnd type="none" w="med" len="med"/>
                      <a:tailEnd type="none" w="med" len="med"/>
                    </a:lnB>
                    <a:lnTlToBr>
                      <a:noFill/>
                    </a:lnTlToBr>
                    <a:lnBlToTr>
                      <a:noFill/>
                    </a:lnBlToTr>
                    <a:solidFill>
                      <a:srgbClr val="E8EFFA"/>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Yes</a:t>
                      </a:r>
                    </a:p>
                  </a:txBody>
                  <a:tcPr horzOverflow="overflow">
                    <a:lnL>
                      <a:noFill/>
                    </a:lnL>
                    <a:lnR>
                      <a:noFill/>
                    </a:lnR>
                    <a:lnT w="12700" cap="flat" cmpd="sng" algn="ctr">
                      <a:solidFill>
                        <a:srgbClr val="2397E2"/>
                      </a:solidFill>
                      <a:prstDash val="solid"/>
                      <a:round/>
                      <a:headEnd type="none" w="med" len="med"/>
                      <a:tailEnd type="none" w="med" len="med"/>
                    </a:lnT>
                    <a:lnB w="12700" cap="flat" cmpd="sng" algn="ctr">
                      <a:solidFill>
                        <a:srgbClr val="2397E2"/>
                      </a:solidFill>
                      <a:prstDash val="solid"/>
                      <a:round/>
                      <a:headEnd type="none" w="med" len="med"/>
                      <a:tailEnd type="none" w="med" len="med"/>
                    </a:lnB>
                    <a:lnTlToBr>
                      <a:noFill/>
                    </a:lnTlToBr>
                    <a:lnBlToTr>
                      <a:noFill/>
                    </a:lnBlToTr>
                    <a:solidFill>
                      <a:srgbClr val="E8EFFA"/>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No</a:t>
                      </a:r>
                      <a:endParaRPr kumimoji="0" lang="en-US" altLang="en-US" sz="1400" b="0" i="0" u="none" strike="noStrike" cap="none" normalizeH="0" baseline="0">
                        <a:ln>
                          <a:noFill/>
                        </a:ln>
                        <a:solidFill>
                          <a:srgbClr val="000000"/>
                        </a:solidFill>
                        <a:effectLst/>
                        <a:latin typeface="Times" charset="0"/>
                        <a:ea typeface="ＭＳ 明朝" charset="-128"/>
                      </a:endParaRPr>
                    </a:p>
                  </a:txBody>
                  <a:tcPr marL="68580" marR="68580" marT="0" marB="0" horzOverflow="overflow">
                    <a:lnL>
                      <a:noFill/>
                    </a:lnL>
                    <a:lnR>
                      <a:noFill/>
                    </a:lnR>
                    <a:lnT w="12700" cap="flat" cmpd="sng" algn="ctr">
                      <a:solidFill>
                        <a:srgbClr val="2397E2"/>
                      </a:solidFill>
                      <a:prstDash val="solid"/>
                      <a:round/>
                      <a:headEnd type="none" w="med" len="med"/>
                      <a:tailEnd type="none" w="med" len="med"/>
                    </a:lnT>
                    <a:lnB w="12700" cap="flat" cmpd="sng" algn="ctr">
                      <a:solidFill>
                        <a:srgbClr val="2397E2"/>
                      </a:solidFill>
                      <a:prstDash val="solid"/>
                      <a:round/>
                      <a:headEnd type="none" w="med" len="med"/>
                      <a:tailEnd type="none" w="med" len="med"/>
                    </a:lnB>
                    <a:lnTlToBr>
                      <a:noFill/>
                    </a:lnTlToBr>
                    <a:lnBlToTr>
                      <a:noFill/>
                    </a:lnBlToTr>
                    <a:solidFill>
                      <a:srgbClr val="E8EFFA"/>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Yes</a:t>
                      </a:r>
                      <a:endParaRPr kumimoji="0" lang="en-US" altLang="en-US" sz="1400" b="0" i="0" u="none" strike="noStrike" cap="none" normalizeH="0" baseline="0">
                        <a:ln>
                          <a:noFill/>
                        </a:ln>
                        <a:solidFill>
                          <a:srgbClr val="000000"/>
                        </a:solidFill>
                        <a:effectLst/>
                        <a:latin typeface="Times" charset="0"/>
                        <a:ea typeface="ＭＳ 明朝" charset="-128"/>
                      </a:endParaRPr>
                    </a:p>
                  </a:txBody>
                  <a:tcPr marL="68580" marR="68580" marT="0" marB="0" horzOverflow="overflow">
                    <a:lnL>
                      <a:noFill/>
                    </a:lnL>
                    <a:lnR w="12700" cap="flat" cmpd="sng" algn="ctr">
                      <a:solidFill>
                        <a:srgbClr val="2397E2"/>
                      </a:solidFill>
                      <a:prstDash val="solid"/>
                      <a:round/>
                      <a:headEnd type="none" w="med" len="med"/>
                      <a:tailEnd type="none" w="med" len="med"/>
                    </a:lnR>
                    <a:lnT w="12700" cap="flat" cmpd="sng" algn="ctr">
                      <a:solidFill>
                        <a:srgbClr val="2397E2"/>
                      </a:solidFill>
                      <a:prstDash val="solid"/>
                      <a:round/>
                      <a:headEnd type="none" w="med" len="med"/>
                      <a:tailEnd type="none" w="med" len="med"/>
                    </a:lnT>
                    <a:lnB w="12700" cap="flat" cmpd="sng" algn="ctr">
                      <a:solidFill>
                        <a:srgbClr val="2397E2"/>
                      </a:solidFill>
                      <a:prstDash val="solid"/>
                      <a:round/>
                      <a:headEnd type="none" w="med" len="med"/>
                      <a:tailEnd type="none" w="med" len="med"/>
                    </a:lnB>
                    <a:lnTlToBr>
                      <a:noFill/>
                    </a:lnTlToBr>
                    <a:lnBlToTr>
                      <a:noFill/>
                    </a:lnBlToTr>
                    <a:solidFill>
                      <a:srgbClr val="E8EFFA"/>
                    </a:solidFill>
                  </a:tcPr>
                </a:tc>
              </a:tr>
              <a:tr h="371475">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nl-NL" altLang="en-US" sz="1200" b="0" i="0" u="none" strike="noStrike" cap="none" normalizeH="0" baseline="0">
                          <a:ln>
                            <a:noFill/>
                          </a:ln>
                          <a:solidFill>
                            <a:srgbClr val="000000"/>
                          </a:solidFill>
                          <a:effectLst/>
                          <a:latin typeface="Calisto MT" charset="0"/>
                          <a:ea typeface="ＭＳ Ｐゴシック" charset="-128"/>
                        </a:rPr>
                        <a:t>Amsterdam </a:t>
                      </a:r>
                    </a:p>
                    <a:p>
                      <a:pPr marL="0" marR="0" lvl="0" indent="0" algn="ctr" defTabSz="914400" rtl="0" eaLnBrk="1" fontAlgn="base" latinLnBrk="0" hangingPunct="1">
                        <a:lnSpc>
                          <a:spcPct val="200000"/>
                        </a:lnSpc>
                        <a:spcBef>
                          <a:spcPct val="0"/>
                        </a:spcBef>
                        <a:spcAft>
                          <a:spcPct val="0"/>
                        </a:spcAft>
                        <a:buClrTx/>
                        <a:buSzTx/>
                        <a:buFontTx/>
                        <a:buNone/>
                        <a:tabLst/>
                      </a:pPr>
                      <a:endParaRPr kumimoji="0" lang="nl-NL" altLang="en-US" sz="1200" b="0" i="0" u="none" strike="noStrike" cap="none" normalizeH="0" baseline="0">
                        <a:ln>
                          <a:noFill/>
                        </a:ln>
                        <a:solidFill>
                          <a:srgbClr val="000000"/>
                        </a:solidFill>
                        <a:effectLst/>
                        <a:latin typeface="Calisto MT" charset="0"/>
                        <a:ea typeface="ＭＳ Ｐゴシック" charset="-128"/>
                      </a:endParaRPr>
                    </a:p>
                  </a:txBody>
                  <a:tcPr marL="68580" marR="68580" marT="0" marB="0" horzOverflow="overflow">
                    <a:lnL w="12700" cap="flat" cmpd="sng" algn="ctr">
                      <a:solidFill>
                        <a:srgbClr val="2397E2"/>
                      </a:solidFill>
                      <a:prstDash val="solid"/>
                      <a:round/>
                      <a:headEnd type="none" w="med" len="med"/>
                      <a:tailEnd type="none" w="med" len="med"/>
                    </a:lnL>
                    <a:lnR>
                      <a:noFill/>
                    </a:lnR>
                    <a:lnT w="12700" cap="flat" cmpd="sng" algn="ctr">
                      <a:solidFill>
                        <a:srgbClr val="2397E2"/>
                      </a:solidFill>
                      <a:prstDash val="solid"/>
                      <a:round/>
                      <a:headEnd type="none" w="med" len="med"/>
                      <a:tailEnd type="none" w="med" len="med"/>
                    </a:lnT>
                    <a:lnB w="12700" cap="flat" cmpd="sng" algn="ctr">
                      <a:solidFill>
                        <a:srgbClr val="2397E2"/>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Permitted</a:t>
                      </a:r>
                      <a:endParaRPr kumimoji="0" lang="en-US" altLang="en-US" sz="1400" b="0" i="0" u="none" strike="noStrike" cap="none" normalizeH="0" baseline="0">
                        <a:ln>
                          <a:noFill/>
                        </a:ln>
                        <a:solidFill>
                          <a:srgbClr val="000000"/>
                        </a:solidFill>
                        <a:effectLst/>
                        <a:latin typeface="Times" charset="0"/>
                        <a:ea typeface="ＭＳ 明朝" charset="-128"/>
                      </a:endParaRPr>
                    </a:p>
                  </a:txBody>
                  <a:tcPr marL="68580" marR="68580" marT="0" marB="0" horzOverflow="overflow">
                    <a:lnL>
                      <a:noFill/>
                    </a:lnL>
                    <a:lnR>
                      <a:noFill/>
                    </a:lnR>
                    <a:lnT w="12700" cap="flat" cmpd="sng" algn="ctr">
                      <a:solidFill>
                        <a:srgbClr val="2397E2"/>
                      </a:solidFill>
                      <a:prstDash val="solid"/>
                      <a:round/>
                      <a:headEnd type="none" w="med" len="med"/>
                      <a:tailEnd type="none" w="med" len="med"/>
                    </a:lnT>
                    <a:lnB w="12700" cap="flat" cmpd="sng" algn="ctr">
                      <a:solidFill>
                        <a:srgbClr val="2397E2"/>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Discouraged</a:t>
                      </a:r>
                      <a:endParaRPr kumimoji="0" lang="en-US" altLang="en-US" sz="1400" b="0" i="0" u="none" strike="noStrike" cap="none" normalizeH="0" baseline="0">
                        <a:ln>
                          <a:noFill/>
                        </a:ln>
                        <a:solidFill>
                          <a:srgbClr val="000000"/>
                        </a:solidFill>
                        <a:effectLst/>
                        <a:latin typeface="Times" charset="0"/>
                        <a:ea typeface="ＭＳ 明朝" charset="-128"/>
                      </a:endParaRPr>
                    </a:p>
                  </a:txBody>
                  <a:tcPr marL="68580" marR="68580" marT="0" marB="0" horzOverflow="overflow">
                    <a:lnL>
                      <a:noFill/>
                    </a:lnL>
                    <a:lnR>
                      <a:noFill/>
                    </a:lnR>
                    <a:lnT w="12700" cap="flat" cmpd="sng" algn="ctr">
                      <a:solidFill>
                        <a:srgbClr val="2397E2"/>
                      </a:solidFill>
                      <a:prstDash val="solid"/>
                      <a:round/>
                      <a:headEnd type="none" w="med" len="med"/>
                      <a:tailEnd type="none" w="med" len="med"/>
                    </a:lnT>
                    <a:lnB w="12700" cap="flat" cmpd="sng" algn="ctr">
                      <a:solidFill>
                        <a:srgbClr val="2397E2"/>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Yes</a:t>
                      </a:r>
                    </a:p>
                  </a:txBody>
                  <a:tcPr horzOverflow="overflow">
                    <a:lnL>
                      <a:noFill/>
                    </a:lnL>
                    <a:lnR>
                      <a:noFill/>
                    </a:lnR>
                    <a:lnT w="12700" cap="flat" cmpd="sng" algn="ctr">
                      <a:solidFill>
                        <a:srgbClr val="2397E2"/>
                      </a:solidFill>
                      <a:prstDash val="solid"/>
                      <a:round/>
                      <a:headEnd type="none" w="med" len="med"/>
                      <a:tailEnd type="none" w="med" len="med"/>
                    </a:lnT>
                    <a:lnB w="12700" cap="flat" cmpd="sng" algn="ctr">
                      <a:solidFill>
                        <a:srgbClr val="2397E2"/>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No</a:t>
                      </a:r>
                      <a:endParaRPr kumimoji="0" lang="en-US" altLang="en-US" sz="1400" b="0" i="0" u="none" strike="noStrike" cap="none" normalizeH="0" baseline="0">
                        <a:ln>
                          <a:noFill/>
                        </a:ln>
                        <a:solidFill>
                          <a:srgbClr val="000000"/>
                        </a:solidFill>
                        <a:effectLst/>
                        <a:latin typeface="Times" charset="0"/>
                        <a:ea typeface="ＭＳ 明朝" charset="-128"/>
                      </a:endParaRPr>
                    </a:p>
                  </a:txBody>
                  <a:tcPr marL="68580" marR="68580" marT="0" marB="0" horzOverflow="overflow">
                    <a:lnL>
                      <a:noFill/>
                    </a:lnL>
                    <a:lnR>
                      <a:noFill/>
                    </a:lnR>
                    <a:lnT w="12700" cap="flat" cmpd="sng" algn="ctr">
                      <a:solidFill>
                        <a:srgbClr val="2397E2"/>
                      </a:solidFill>
                      <a:prstDash val="solid"/>
                      <a:round/>
                      <a:headEnd type="none" w="med" len="med"/>
                      <a:tailEnd type="none" w="med" len="med"/>
                    </a:lnT>
                    <a:lnB w="12700" cap="flat" cmpd="sng" algn="ctr">
                      <a:solidFill>
                        <a:srgbClr val="2397E2"/>
                      </a:solidFill>
                      <a:prstDash val="solid"/>
                      <a:round/>
                      <a:headEnd type="none" w="med" len="med"/>
                      <a:tailEnd type="none" w="med" len="med"/>
                    </a:lnB>
                    <a:lnTlToBr>
                      <a:noFill/>
                    </a:lnTlToBr>
                    <a:lnBlToTr>
                      <a:noFill/>
                    </a:lnBlToTr>
                    <a:solidFill>
                      <a:schemeClr val="bg1"/>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No</a:t>
                      </a:r>
                      <a:endParaRPr kumimoji="0" lang="en-US" altLang="en-US" sz="1400" b="0" i="0" u="none" strike="noStrike" cap="none" normalizeH="0" baseline="0">
                        <a:ln>
                          <a:noFill/>
                        </a:ln>
                        <a:solidFill>
                          <a:srgbClr val="000000"/>
                        </a:solidFill>
                        <a:effectLst/>
                        <a:latin typeface="Times" charset="0"/>
                        <a:ea typeface="ＭＳ 明朝" charset="-128"/>
                      </a:endParaRPr>
                    </a:p>
                  </a:txBody>
                  <a:tcPr marL="68580" marR="68580" marT="0" marB="0" horzOverflow="overflow">
                    <a:lnL>
                      <a:noFill/>
                    </a:lnL>
                    <a:lnR w="12700" cap="flat" cmpd="sng" algn="ctr">
                      <a:solidFill>
                        <a:srgbClr val="2397E2"/>
                      </a:solidFill>
                      <a:prstDash val="solid"/>
                      <a:round/>
                      <a:headEnd type="none" w="med" len="med"/>
                      <a:tailEnd type="none" w="med" len="med"/>
                    </a:lnR>
                    <a:lnT w="12700" cap="flat" cmpd="sng" algn="ctr">
                      <a:solidFill>
                        <a:srgbClr val="2397E2"/>
                      </a:solidFill>
                      <a:prstDash val="solid"/>
                      <a:round/>
                      <a:headEnd type="none" w="med" len="med"/>
                      <a:tailEnd type="none" w="med" len="med"/>
                    </a:lnT>
                    <a:lnB w="12700" cap="flat" cmpd="sng" algn="ctr">
                      <a:solidFill>
                        <a:srgbClr val="2397E2"/>
                      </a:solidFill>
                      <a:prstDash val="solid"/>
                      <a:round/>
                      <a:headEnd type="none" w="med" len="med"/>
                      <a:tailEnd type="none" w="med" len="med"/>
                    </a:lnB>
                    <a:lnTlToBr>
                      <a:noFill/>
                    </a:lnTlToBr>
                    <a:lnBlToTr>
                      <a:noFill/>
                    </a:lnBlToTr>
                    <a:solidFill>
                      <a:schemeClr val="bg1"/>
                    </a:solidFill>
                  </a:tcPr>
                </a:tc>
              </a:tr>
              <a:tr h="371475">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San Francisco</a:t>
                      </a:r>
                    </a:p>
                    <a:p>
                      <a:pPr marL="0" marR="0" lvl="0" indent="0" algn="ctr" defTabSz="914400" rtl="0" eaLnBrk="1" fontAlgn="base" latinLnBrk="0" hangingPunct="1">
                        <a:lnSpc>
                          <a:spcPct val="2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Times" charset="0"/>
                        <a:ea typeface="ＭＳ 明朝" charset="-128"/>
                      </a:endParaRPr>
                    </a:p>
                  </a:txBody>
                  <a:tcPr marL="68580" marR="68580" marT="0" marB="0" horzOverflow="overflow">
                    <a:lnL w="12700" cap="flat" cmpd="sng" algn="ctr">
                      <a:solidFill>
                        <a:srgbClr val="2397E2"/>
                      </a:solidFill>
                      <a:prstDash val="solid"/>
                      <a:round/>
                      <a:headEnd type="none" w="med" len="med"/>
                      <a:tailEnd type="none" w="med" len="med"/>
                    </a:lnL>
                    <a:lnR>
                      <a:noFill/>
                    </a:lnR>
                    <a:lnT w="12700" cap="flat" cmpd="sng" algn="ctr">
                      <a:solidFill>
                        <a:srgbClr val="2397E2"/>
                      </a:solidFill>
                      <a:prstDash val="solid"/>
                      <a:round/>
                      <a:headEnd type="none" w="med" len="med"/>
                      <a:tailEnd type="none" w="med" len="med"/>
                    </a:lnT>
                    <a:lnB w="12700" cap="flat" cmpd="sng" algn="ctr">
                      <a:solidFill>
                        <a:srgbClr val="2397E2"/>
                      </a:solidFill>
                      <a:prstDash val="solid"/>
                      <a:round/>
                      <a:headEnd type="none" w="med" len="med"/>
                      <a:tailEnd type="none" w="med" len="med"/>
                    </a:lnB>
                    <a:lnTlToBr>
                      <a:noFill/>
                    </a:lnTlToBr>
                    <a:lnBlToTr>
                      <a:noFill/>
                    </a:lnBlToTr>
                    <a:solidFill>
                      <a:srgbClr val="E8EFFA"/>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Permitted</a:t>
                      </a:r>
                      <a:endParaRPr kumimoji="0" lang="en-US" altLang="en-US" sz="1400" b="0" i="0" u="none" strike="noStrike" cap="none" normalizeH="0" baseline="0">
                        <a:ln>
                          <a:noFill/>
                        </a:ln>
                        <a:solidFill>
                          <a:srgbClr val="000000"/>
                        </a:solidFill>
                        <a:effectLst/>
                        <a:latin typeface="Times" charset="0"/>
                        <a:ea typeface="ＭＳ 明朝" charset="-128"/>
                      </a:endParaRPr>
                    </a:p>
                  </a:txBody>
                  <a:tcPr marL="68580" marR="68580" marT="0" marB="0" horzOverflow="overflow">
                    <a:lnL>
                      <a:noFill/>
                    </a:lnL>
                    <a:lnR>
                      <a:noFill/>
                    </a:lnR>
                    <a:lnT w="12700" cap="flat" cmpd="sng" algn="ctr">
                      <a:solidFill>
                        <a:srgbClr val="2397E2"/>
                      </a:solidFill>
                      <a:prstDash val="solid"/>
                      <a:round/>
                      <a:headEnd type="none" w="med" len="med"/>
                      <a:tailEnd type="none" w="med" len="med"/>
                    </a:lnT>
                    <a:lnB w="12700" cap="flat" cmpd="sng" algn="ctr">
                      <a:solidFill>
                        <a:srgbClr val="2397E2"/>
                      </a:solidFill>
                      <a:prstDash val="solid"/>
                      <a:round/>
                      <a:headEnd type="none" w="med" len="med"/>
                      <a:tailEnd type="none" w="med" len="med"/>
                    </a:lnB>
                    <a:lnTlToBr>
                      <a:noFill/>
                    </a:lnTlToBr>
                    <a:lnBlToTr>
                      <a:noFill/>
                    </a:lnBlToTr>
                    <a:solidFill>
                      <a:srgbClr val="E8EFFA"/>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Permitted</a:t>
                      </a:r>
                      <a:endParaRPr kumimoji="0" lang="en-US" altLang="en-US" sz="1400" b="0" i="0" u="none" strike="noStrike" cap="none" normalizeH="0" baseline="0">
                        <a:ln>
                          <a:noFill/>
                        </a:ln>
                        <a:solidFill>
                          <a:srgbClr val="000000"/>
                        </a:solidFill>
                        <a:effectLst/>
                        <a:latin typeface="Times" charset="0"/>
                        <a:ea typeface="ＭＳ 明朝" charset="-128"/>
                      </a:endParaRPr>
                    </a:p>
                  </a:txBody>
                  <a:tcPr marL="68580" marR="68580" marT="0" marB="0" horzOverflow="overflow">
                    <a:lnL>
                      <a:noFill/>
                    </a:lnL>
                    <a:lnR>
                      <a:noFill/>
                    </a:lnR>
                    <a:lnT w="12700" cap="flat" cmpd="sng" algn="ctr">
                      <a:solidFill>
                        <a:srgbClr val="2397E2"/>
                      </a:solidFill>
                      <a:prstDash val="solid"/>
                      <a:round/>
                      <a:headEnd type="none" w="med" len="med"/>
                      <a:tailEnd type="none" w="med" len="med"/>
                    </a:lnT>
                    <a:lnB w="12700" cap="flat" cmpd="sng" algn="ctr">
                      <a:solidFill>
                        <a:srgbClr val="2397E2"/>
                      </a:solidFill>
                      <a:prstDash val="solid"/>
                      <a:round/>
                      <a:headEnd type="none" w="med" len="med"/>
                      <a:tailEnd type="none" w="med" len="med"/>
                    </a:lnB>
                    <a:lnTlToBr>
                      <a:noFill/>
                    </a:lnTlToBr>
                    <a:lnBlToTr>
                      <a:noFill/>
                    </a:lnBlToTr>
                    <a:solidFill>
                      <a:srgbClr val="E8EFFA"/>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Yes</a:t>
                      </a:r>
                    </a:p>
                  </a:txBody>
                  <a:tcPr horzOverflow="overflow">
                    <a:lnL>
                      <a:noFill/>
                    </a:lnL>
                    <a:lnR>
                      <a:noFill/>
                    </a:lnR>
                    <a:lnT w="12700" cap="flat" cmpd="sng" algn="ctr">
                      <a:solidFill>
                        <a:srgbClr val="2397E2"/>
                      </a:solidFill>
                      <a:prstDash val="solid"/>
                      <a:round/>
                      <a:headEnd type="none" w="med" len="med"/>
                      <a:tailEnd type="none" w="med" len="med"/>
                    </a:lnT>
                    <a:lnB w="12700" cap="flat" cmpd="sng" algn="ctr">
                      <a:solidFill>
                        <a:srgbClr val="2397E2"/>
                      </a:solidFill>
                      <a:prstDash val="solid"/>
                      <a:round/>
                      <a:headEnd type="none" w="med" len="med"/>
                      <a:tailEnd type="none" w="med" len="med"/>
                    </a:lnB>
                    <a:lnTlToBr>
                      <a:noFill/>
                    </a:lnTlToBr>
                    <a:lnBlToTr>
                      <a:noFill/>
                    </a:lnBlToTr>
                    <a:solidFill>
                      <a:srgbClr val="E8EFFA"/>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No</a:t>
                      </a:r>
                      <a:endParaRPr kumimoji="0" lang="en-US" altLang="en-US" sz="1400" b="0" i="0" u="none" strike="noStrike" cap="none" normalizeH="0" baseline="0">
                        <a:ln>
                          <a:noFill/>
                        </a:ln>
                        <a:solidFill>
                          <a:srgbClr val="000000"/>
                        </a:solidFill>
                        <a:effectLst/>
                        <a:latin typeface="Times" charset="0"/>
                        <a:ea typeface="ＭＳ 明朝" charset="-128"/>
                      </a:endParaRPr>
                    </a:p>
                  </a:txBody>
                  <a:tcPr marL="68580" marR="68580" marT="0" marB="0" horzOverflow="overflow">
                    <a:lnL>
                      <a:noFill/>
                    </a:lnL>
                    <a:lnR>
                      <a:noFill/>
                    </a:lnR>
                    <a:lnT w="12700" cap="flat" cmpd="sng" algn="ctr">
                      <a:solidFill>
                        <a:srgbClr val="2397E2"/>
                      </a:solidFill>
                      <a:prstDash val="solid"/>
                      <a:round/>
                      <a:headEnd type="none" w="med" len="med"/>
                      <a:tailEnd type="none" w="med" len="med"/>
                    </a:lnT>
                    <a:lnB w="12700" cap="flat" cmpd="sng" algn="ctr">
                      <a:solidFill>
                        <a:srgbClr val="2397E2"/>
                      </a:solidFill>
                      <a:prstDash val="solid"/>
                      <a:round/>
                      <a:headEnd type="none" w="med" len="med"/>
                      <a:tailEnd type="none" w="med" len="med"/>
                    </a:lnB>
                    <a:lnTlToBr>
                      <a:noFill/>
                    </a:lnTlToBr>
                    <a:lnBlToTr>
                      <a:noFill/>
                    </a:lnBlToTr>
                    <a:solidFill>
                      <a:srgbClr val="E8EFFA"/>
                    </a:solidFill>
                  </a:tcPr>
                </a:tc>
                <a:tc>
                  <a:txBody>
                    <a:bodyPr/>
                    <a:lstStyle>
                      <a:lvl1pPr>
                        <a:spcBef>
                          <a:spcPts val="2000"/>
                        </a:spcBef>
                        <a:buClr>
                          <a:schemeClr val="accent1"/>
                        </a:buClr>
                        <a:buSzPct val="90000"/>
                        <a:buFont typeface="Wingdings" charset="2"/>
                        <a:defRPr sz="2000">
                          <a:solidFill>
                            <a:srgbClr val="595959"/>
                          </a:solidFill>
                          <a:latin typeface="Calisto MT" charset="0"/>
                          <a:ea typeface="ＭＳ Ｐゴシック" charset="-128"/>
                        </a:defRPr>
                      </a:lvl1pPr>
                      <a:lvl2pPr marL="742950" indent="-285750">
                        <a:spcBef>
                          <a:spcPts val="600"/>
                        </a:spcBef>
                        <a:buClr>
                          <a:srgbClr val="C1F944"/>
                        </a:buClr>
                        <a:buSzPct val="90000"/>
                        <a:buFont typeface="Wingdings" charset="2"/>
                        <a:defRPr>
                          <a:solidFill>
                            <a:srgbClr val="595959"/>
                          </a:solidFill>
                          <a:latin typeface="Calisto MT" charset="0"/>
                          <a:ea typeface="ＭＳ Ｐゴシック" charset="-128"/>
                        </a:defRPr>
                      </a:lvl2pPr>
                      <a:lvl3pPr marL="11430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3pPr>
                      <a:lvl4pPr marL="1600200" indent="-228600">
                        <a:spcBef>
                          <a:spcPts val="600"/>
                        </a:spcBef>
                        <a:buClr>
                          <a:srgbClr val="C1F944"/>
                        </a:buClr>
                        <a:buSzPct val="90000"/>
                        <a:buFont typeface="Wingdings" charset="2"/>
                        <a:defRPr sz="1600">
                          <a:solidFill>
                            <a:srgbClr val="595959"/>
                          </a:solidFill>
                          <a:latin typeface="Calisto MT" charset="0"/>
                          <a:ea typeface="ＭＳ Ｐゴシック" charset="-128"/>
                        </a:defRPr>
                      </a:lvl4pPr>
                      <a:lvl5pPr marL="2057400" indent="-228600">
                        <a:spcBef>
                          <a:spcPts val="600"/>
                        </a:spcBef>
                        <a:buClr>
                          <a:schemeClr val="accent1"/>
                        </a:buClr>
                        <a:buSzPct val="90000"/>
                        <a:buFont typeface="Wingdings" charset="2"/>
                        <a:defRPr sz="1600">
                          <a:solidFill>
                            <a:srgbClr val="595959"/>
                          </a:solidFill>
                          <a:latin typeface="Calisto MT" charset="0"/>
                          <a:ea typeface="ＭＳ Ｐゴシック" charset="-128"/>
                        </a:defRPr>
                      </a:lvl5pPr>
                      <a:lvl6pPr marL="25146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6pPr>
                      <a:lvl7pPr marL="29718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7pPr>
                      <a:lvl8pPr marL="34290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8pPr>
                      <a:lvl9pPr marL="3886200" indent="-228600" eaLnBrk="0" fontAlgn="base" hangingPunct="0">
                        <a:spcBef>
                          <a:spcPts val="600"/>
                        </a:spcBef>
                        <a:spcAft>
                          <a:spcPct val="0"/>
                        </a:spcAft>
                        <a:buClr>
                          <a:schemeClr val="accent1"/>
                        </a:buClr>
                        <a:buSzPct val="90000"/>
                        <a:buFont typeface="Wingdings" charset="2"/>
                        <a:defRPr sz="1600">
                          <a:solidFill>
                            <a:srgbClr val="595959"/>
                          </a:solidFill>
                          <a:latin typeface="Calisto MT" charset="0"/>
                          <a:ea typeface="ＭＳ Ｐゴシック" charset="-128"/>
                        </a:defRPr>
                      </a:lvl9p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sto MT" charset="0"/>
                          <a:ea typeface="ＭＳ Ｐゴシック" charset="-128"/>
                        </a:rPr>
                        <a:t>No</a:t>
                      </a:r>
                      <a:endParaRPr kumimoji="0" lang="en-US" altLang="en-US" sz="1400" b="0" i="0" u="none" strike="noStrike" cap="none" normalizeH="0" baseline="0">
                        <a:ln>
                          <a:noFill/>
                        </a:ln>
                        <a:solidFill>
                          <a:srgbClr val="000000"/>
                        </a:solidFill>
                        <a:effectLst/>
                        <a:latin typeface="Times" charset="0"/>
                        <a:ea typeface="ＭＳ 明朝" charset="-128"/>
                      </a:endParaRPr>
                    </a:p>
                  </a:txBody>
                  <a:tcPr marL="68580" marR="68580" marT="0" marB="0" horzOverflow="overflow">
                    <a:lnL>
                      <a:noFill/>
                    </a:lnL>
                    <a:lnR w="12700" cap="flat" cmpd="sng" algn="ctr">
                      <a:solidFill>
                        <a:srgbClr val="2397E2"/>
                      </a:solidFill>
                      <a:prstDash val="solid"/>
                      <a:round/>
                      <a:headEnd type="none" w="med" len="med"/>
                      <a:tailEnd type="none" w="med" len="med"/>
                    </a:lnR>
                    <a:lnT w="12700" cap="flat" cmpd="sng" algn="ctr">
                      <a:solidFill>
                        <a:srgbClr val="2397E2"/>
                      </a:solidFill>
                      <a:prstDash val="solid"/>
                      <a:round/>
                      <a:headEnd type="none" w="med" len="med"/>
                      <a:tailEnd type="none" w="med" len="med"/>
                    </a:lnT>
                    <a:lnB w="12700" cap="flat" cmpd="sng" algn="ctr">
                      <a:solidFill>
                        <a:srgbClr val="2397E2"/>
                      </a:solidFill>
                      <a:prstDash val="solid"/>
                      <a:round/>
                      <a:headEnd type="none" w="med" len="med"/>
                      <a:tailEnd type="none" w="med" len="med"/>
                    </a:lnB>
                    <a:lnTlToBr>
                      <a:noFill/>
                    </a:lnTlToBr>
                    <a:lnBlToTr>
                      <a:noFill/>
                    </a:lnBlToTr>
                    <a:solidFill>
                      <a:srgbClr val="E8EFFA"/>
                    </a:solidFill>
                  </a:tcPr>
                </a:tc>
              </a:tr>
            </a:tbl>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p:txBody>
          <a:bodyPr/>
          <a:lstStyle/>
          <a:p>
            <a:pPr eaLnBrk="1" hangingPunct="1"/>
            <a:r>
              <a:rPr lang="en-US" altLang="en-US">
                <a:ea typeface="ＭＳ Ｐゴシック" charset="-128"/>
              </a:rPr>
              <a:t>December 2015</a:t>
            </a:r>
          </a:p>
        </p:txBody>
      </p:sp>
      <p:sp>
        <p:nvSpPr>
          <p:cNvPr id="152578" name="Content Placeholder 2"/>
          <p:cNvSpPr>
            <a:spLocks noGrp="1"/>
          </p:cNvSpPr>
          <p:nvPr>
            <p:ph idx="1"/>
          </p:nvPr>
        </p:nvSpPr>
        <p:spPr/>
        <p:txBody>
          <a:bodyPr/>
          <a:lstStyle/>
          <a:p>
            <a:pPr marL="0" indent="0" algn="ctr" eaLnBrk="1" hangingPunct="1">
              <a:buFont typeface="Wingdings" charset="2"/>
              <a:buNone/>
            </a:pPr>
            <a:endParaRPr lang="en-US" altLang="en-US" sz="3600">
              <a:ea typeface="ＭＳ Ｐゴシック" charset="-128"/>
            </a:endParaRPr>
          </a:p>
          <a:p>
            <a:pPr marL="0" indent="0" algn="ctr" eaLnBrk="1" hangingPunct="1">
              <a:buFont typeface="Wingdings" charset="2"/>
              <a:buNone/>
            </a:pPr>
            <a:r>
              <a:rPr lang="en-US" altLang="en-US" sz="3600">
                <a:ea typeface="ＭＳ Ｐゴシック" charset="-128"/>
              </a:rPr>
              <a:t>Toronto’s CAMH youth Gender Identity Clinic closed and its long-time director dismissed</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p:txBody>
          <a:bodyPr/>
          <a:lstStyle/>
          <a:p>
            <a:pPr eaLnBrk="1" hangingPunct="1"/>
            <a:r>
              <a:rPr lang="en-US" altLang="en-US">
                <a:ea typeface="ＭＳ Ｐゴシック" charset="-128"/>
              </a:rPr>
              <a:t>What to do?</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Wingdings" pitchFamily="2" charset="2"/>
              <a:buChar char="S"/>
              <a:defRPr/>
            </a:pPr>
            <a:r>
              <a:rPr lang="en-US" dirty="0" smtClean="0">
                <a:solidFill>
                  <a:schemeClr val="tx1">
                    <a:lumMod val="65000"/>
                    <a:lumOff val="35000"/>
                  </a:schemeClr>
                </a:solidFill>
                <a:ea typeface="+mn-ea"/>
                <a:cs typeface="+mn-cs"/>
              </a:rPr>
              <a:t>No reliable </a:t>
            </a:r>
            <a:r>
              <a:rPr lang="en-US" dirty="0">
                <a:solidFill>
                  <a:schemeClr val="tx1">
                    <a:lumMod val="65000"/>
                    <a:lumOff val="35000"/>
                  </a:schemeClr>
                </a:solidFill>
                <a:ea typeface="+mn-ea"/>
                <a:cs typeface="+mn-cs"/>
              </a:rPr>
              <a:t>studies </a:t>
            </a:r>
            <a:r>
              <a:rPr lang="en-US" dirty="0" smtClean="0">
                <a:solidFill>
                  <a:schemeClr val="tx1">
                    <a:lumMod val="65000"/>
                    <a:lumOff val="35000"/>
                  </a:schemeClr>
                </a:solidFill>
                <a:ea typeface="+mn-ea"/>
                <a:cs typeface="+mn-cs"/>
              </a:rPr>
              <a:t>show discouraging </a:t>
            </a:r>
            <a:r>
              <a:rPr lang="en-US" dirty="0">
                <a:solidFill>
                  <a:schemeClr val="tx1">
                    <a:lumMod val="65000"/>
                    <a:lumOff val="35000"/>
                  </a:schemeClr>
                </a:solidFill>
                <a:ea typeface="+mn-ea"/>
                <a:cs typeface="+mn-cs"/>
              </a:rPr>
              <a:t>cross-gender behavior in children prevents </a:t>
            </a:r>
            <a:r>
              <a:rPr lang="en-US" dirty="0" err="1">
                <a:solidFill>
                  <a:schemeClr val="tx1">
                    <a:lumMod val="65000"/>
                    <a:lumOff val="35000"/>
                  </a:schemeClr>
                </a:solidFill>
                <a:ea typeface="+mn-ea"/>
                <a:cs typeface="+mn-cs"/>
              </a:rPr>
              <a:t>transsexualism</a:t>
            </a:r>
            <a:r>
              <a:rPr lang="en-US" dirty="0">
                <a:solidFill>
                  <a:schemeClr val="tx1">
                    <a:lumMod val="65000"/>
                    <a:lumOff val="35000"/>
                  </a:schemeClr>
                </a:solidFill>
                <a:ea typeface="+mn-ea"/>
                <a:cs typeface="+mn-cs"/>
              </a:rPr>
              <a:t> in </a:t>
            </a:r>
            <a:r>
              <a:rPr lang="en-US" dirty="0" smtClean="0">
                <a:solidFill>
                  <a:schemeClr val="tx1">
                    <a:lumMod val="65000"/>
                    <a:lumOff val="35000"/>
                  </a:schemeClr>
                </a:solidFill>
                <a:ea typeface="+mn-ea"/>
                <a:cs typeface="+mn-cs"/>
              </a:rPr>
              <a:t>adults</a:t>
            </a:r>
          </a:p>
          <a:p>
            <a:pPr eaLnBrk="1" fontAlgn="auto" hangingPunct="1">
              <a:spcAft>
                <a:spcPts val="0"/>
              </a:spcAft>
              <a:buFont typeface="Wingdings" pitchFamily="2" charset="2"/>
              <a:buChar char="S"/>
              <a:defRPr/>
            </a:pPr>
            <a:r>
              <a:rPr lang="en-US" dirty="0" smtClean="0">
                <a:solidFill>
                  <a:schemeClr val="tx1">
                    <a:lumMod val="65000"/>
                    <a:lumOff val="35000"/>
                  </a:schemeClr>
                </a:solidFill>
                <a:ea typeface="+mn-ea"/>
                <a:cs typeface="+mn-cs"/>
              </a:rPr>
              <a:t>No studies show if </a:t>
            </a:r>
            <a:r>
              <a:rPr lang="en-US" dirty="0">
                <a:solidFill>
                  <a:schemeClr val="tx1">
                    <a:lumMod val="65000"/>
                    <a:lumOff val="35000"/>
                  </a:schemeClr>
                </a:solidFill>
                <a:ea typeface="+mn-ea"/>
                <a:cs typeface="+mn-cs"/>
              </a:rPr>
              <a:t>there are any psychological, emotional and social effects in allowing children to transition gender roles and then to transition back when they </a:t>
            </a:r>
            <a:r>
              <a:rPr lang="en-US" dirty="0" smtClean="0">
                <a:solidFill>
                  <a:schemeClr val="tx1">
                    <a:lumMod val="65000"/>
                    <a:lumOff val="35000"/>
                  </a:schemeClr>
                </a:solidFill>
                <a:ea typeface="+mn-ea"/>
                <a:cs typeface="+mn-cs"/>
              </a:rPr>
              <a:t>desist</a:t>
            </a:r>
          </a:p>
          <a:p>
            <a:pPr eaLnBrk="1" fontAlgn="auto" hangingPunct="1">
              <a:spcAft>
                <a:spcPts val="0"/>
              </a:spcAft>
              <a:buFont typeface="Wingdings" pitchFamily="2" charset="2"/>
              <a:buChar char="S"/>
              <a:defRPr/>
            </a:pPr>
            <a:r>
              <a:rPr lang="en-US" dirty="0" smtClean="0">
                <a:solidFill>
                  <a:schemeClr val="tx1">
                    <a:lumMod val="65000"/>
                    <a:lumOff val="35000"/>
                  </a:schemeClr>
                </a:solidFill>
                <a:ea typeface="+mn-ea"/>
                <a:cs typeface="+mn-cs"/>
              </a:rPr>
              <a:t>Ideally</a:t>
            </a:r>
            <a:r>
              <a:rPr lang="en-US" dirty="0">
                <a:solidFill>
                  <a:schemeClr val="tx1">
                    <a:lumMod val="65000"/>
                    <a:lumOff val="35000"/>
                  </a:schemeClr>
                </a:solidFill>
                <a:ea typeface="+mn-ea"/>
                <a:cs typeface="+mn-cs"/>
              </a:rPr>
              <a:t>, </a:t>
            </a:r>
            <a:r>
              <a:rPr lang="en-US" dirty="0" smtClean="0">
                <a:solidFill>
                  <a:schemeClr val="tx1">
                    <a:lumMod val="65000"/>
                    <a:lumOff val="35000"/>
                  </a:schemeClr>
                </a:solidFill>
                <a:ea typeface="+mn-ea"/>
                <a:cs typeface="+mn-cs"/>
              </a:rPr>
              <a:t>educating </a:t>
            </a:r>
            <a:r>
              <a:rPr lang="en-US" dirty="0">
                <a:solidFill>
                  <a:schemeClr val="tx1">
                    <a:lumMod val="65000"/>
                    <a:lumOff val="35000"/>
                  </a:schemeClr>
                </a:solidFill>
                <a:ea typeface="+mn-ea"/>
                <a:cs typeface="+mn-cs"/>
              </a:rPr>
              <a:t>families about the differing approaches as well as the lack of empirical data to support these rather dramatic clinical </a:t>
            </a:r>
            <a:r>
              <a:rPr lang="en-US" dirty="0" smtClean="0">
                <a:solidFill>
                  <a:schemeClr val="tx1">
                    <a:lumMod val="65000"/>
                    <a:lumOff val="35000"/>
                  </a:schemeClr>
                </a:solidFill>
                <a:ea typeface="+mn-ea"/>
                <a:cs typeface="+mn-cs"/>
              </a:rPr>
              <a:t>decisions</a:t>
            </a:r>
          </a:p>
          <a:p>
            <a:pPr eaLnBrk="1" fontAlgn="auto" hangingPunct="1">
              <a:spcAft>
                <a:spcPts val="0"/>
              </a:spcAft>
              <a:buFont typeface="Wingdings" pitchFamily="2" charset="2"/>
              <a:buChar char="S"/>
              <a:defRPr/>
            </a:pPr>
            <a:r>
              <a:rPr lang="en-US" dirty="0" smtClean="0">
                <a:solidFill>
                  <a:schemeClr val="tx1">
                    <a:lumMod val="65000"/>
                    <a:lumOff val="35000"/>
                  </a:schemeClr>
                </a:solidFill>
                <a:ea typeface="+mn-ea"/>
                <a:cs typeface="+mn-cs"/>
              </a:rPr>
              <a:t>Helping families tolerate anxiety of uncertainty</a:t>
            </a:r>
            <a:endParaRPr lang="en-US" dirty="0">
              <a:solidFill>
                <a:schemeClr val="tx1">
                  <a:lumMod val="65000"/>
                  <a:lumOff val="35000"/>
                </a:schemeClr>
              </a:solidFil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p:txBody>
          <a:bodyPr/>
          <a:lstStyle/>
          <a:p>
            <a:pPr eaLnBrk="1" hangingPunct="1"/>
            <a:r>
              <a:rPr lang="en-US" altLang="en-US">
                <a:ea typeface="ＭＳ Ｐゴシック" charset="-128"/>
              </a:rPr>
              <a:t>What to do?</a:t>
            </a:r>
          </a:p>
        </p:txBody>
      </p:sp>
      <p:sp>
        <p:nvSpPr>
          <p:cNvPr id="3" name="Content Placeholder 2"/>
          <p:cNvSpPr>
            <a:spLocks noGrp="1"/>
          </p:cNvSpPr>
          <p:nvPr>
            <p:ph idx="1"/>
          </p:nvPr>
        </p:nvSpPr>
        <p:spPr/>
        <p:txBody>
          <a:bodyPr>
            <a:normAutofit/>
          </a:bodyPr>
          <a:lstStyle/>
          <a:p>
            <a:pPr eaLnBrk="1" hangingPunct="1"/>
            <a:r>
              <a:rPr lang="en-US" altLang="en-US" sz="2000">
                <a:ea typeface="ＭＳ Ｐゴシック" charset="-128"/>
              </a:rPr>
              <a:t>Focus of research and clinical interventions has increasingly shifted from question of “why LGBT?” to “</a:t>
            </a:r>
            <a:r>
              <a:rPr lang="en-US" altLang="ja-JP" sz="2000">
                <a:ea typeface="ＭＳ Ｐゴシック" charset="-128"/>
              </a:rPr>
              <a:t>how LGBT?</a:t>
            </a:r>
            <a:r>
              <a:rPr lang="en-US" altLang="en-US" sz="2000">
                <a:ea typeface="ＭＳ Ｐゴシック" charset="-128"/>
              </a:rPr>
              <a:t>”</a:t>
            </a:r>
            <a:r>
              <a:rPr lang="en-US" altLang="ja-JP" sz="2000">
                <a:ea typeface="ＭＳ Ｐゴシック" charset="-128"/>
              </a:rPr>
              <a:t> </a:t>
            </a:r>
          </a:p>
          <a:p>
            <a:pPr eaLnBrk="1" hangingPunct="1"/>
            <a:r>
              <a:rPr lang="en-US" altLang="en-US" sz="2000">
                <a:ea typeface="ＭＳ Ｐゴシック" charset="-128"/>
              </a:rPr>
              <a:t>Freed from historical demands for etiological explanations, the ethical imperative going forward is for clinicians to develop and participate in research projects that better delineate the mental health problems and needs of LGBT patients and their families</a:t>
            </a:r>
          </a:p>
          <a:p>
            <a:pPr eaLnBrk="1" hangingPunct="1"/>
            <a:r>
              <a:rPr lang="en-US" altLang="en-US" sz="2000">
                <a:ea typeface="ＭＳ Ｐゴシック" charset="-128"/>
              </a:rPr>
              <a:t> Hopefully, much-needed empirical research can aid in further developing  best clinical practice guidelines for LGBT patients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3"/>
          <p:cNvSpPr>
            <a:spLocks noGrp="1"/>
          </p:cNvSpPr>
          <p:nvPr>
            <p:ph type="ctrTitle"/>
          </p:nvPr>
        </p:nvSpPr>
        <p:spPr>
          <a:xfrm>
            <a:off x="457200" y="2487613"/>
            <a:ext cx="8228013" cy="1927225"/>
          </a:xfrm>
        </p:spPr>
        <p:txBody>
          <a:bodyPr/>
          <a:lstStyle/>
          <a:p>
            <a:pPr eaLnBrk="1" hangingPunct="1"/>
            <a:r>
              <a:rPr lang="en-US" altLang="en-US" sz="2800">
                <a:ea typeface="ＭＳ Ｐゴシック" charset="-128"/>
              </a:rPr>
              <a:t>Drescher, J. (2015). Ethical issues in treating LGBT patients.” In: </a:t>
            </a:r>
            <a:r>
              <a:rPr lang="en-US" altLang="en-US" sz="2800" i="1">
                <a:ea typeface="ＭＳ Ｐゴシック" charset="-128"/>
              </a:rPr>
              <a:t>Oxford Handbook of Psychiatric Ethics,</a:t>
            </a:r>
            <a:r>
              <a:rPr lang="en-US" altLang="en-US" sz="2800">
                <a:ea typeface="ＭＳ Ｐゴシック" charset="-128"/>
              </a:rPr>
              <a:t> Eds. J. Sadler, C.W. van Staden &amp; K.W.M. Fulford. Oxford: Oxford University Press, pp. 180-192. </a:t>
            </a:r>
          </a:p>
        </p:txBody>
      </p:sp>
      <p:sp>
        <p:nvSpPr>
          <p:cNvPr id="5" name="Subtitle 4"/>
          <p:cNvSpPr>
            <a:spLocks noGrp="1"/>
          </p:cNvSpPr>
          <p:nvPr>
            <p:ph type="subTitle" idx="1"/>
          </p:nvPr>
        </p:nvSpPr>
        <p:spPr>
          <a:xfrm>
            <a:off x="457200" y="3308350"/>
            <a:ext cx="8228013" cy="1066800"/>
          </a:xfrm>
        </p:spPr>
        <p:txBody>
          <a:bodyPr rtlCol="0">
            <a:normAutofit/>
          </a:bodyPr>
          <a:lstStyle/>
          <a:p>
            <a:pPr eaLnBrk="1" fontAlgn="auto" hangingPunct="1">
              <a:spcAft>
                <a:spcPts val="0"/>
              </a:spcAft>
              <a:buFont typeface="Wingdings" pitchFamily="2" charset="2"/>
              <a:buNone/>
              <a:defRPr/>
            </a:pPr>
            <a:endParaRPr lang="en-US">
              <a:ea typeface="+mn-ea"/>
              <a:cs typeface="+mn-cs"/>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ctrTitle"/>
          </p:nvPr>
        </p:nvSpPr>
        <p:spPr>
          <a:xfrm>
            <a:off x="457200" y="1295400"/>
            <a:ext cx="8228013" cy="1927225"/>
          </a:xfrm>
        </p:spPr>
        <p:txBody>
          <a:bodyPr/>
          <a:lstStyle/>
          <a:p>
            <a:pPr eaLnBrk="1" hangingPunct="1"/>
            <a:r>
              <a:rPr lang="en-US" altLang="en-US" sz="4800">
                <a:ea typeface="ＭＳ Ｐゴシック" charset="-128"/>
              </a:rPr>
              <a:t>LGBTMH (Mental Health) </a:t>
            </a:r>
            <a:br>
              <a:rPr lang="en-US" altLang="en-US" sz="4800">
                <a:ea typeface="ＭＳ Ｐゴシック" charset="-128"/>
              </a:rPr>
            </a:br>
            <a:r>
              <a:rPr lang="en-US" altLang="en-US" sz="4800">
                <a:ea typeface="ＭＳ Ｐゴシック" charset="-128"/>
              </a:rPr>
              <a:t>List-serv</a:t>
            </a:r>
          </a:p>
        </p:txBody>
      </p:sp>
      <p:sp>
        <p:nvSpPr>
          <p:cNvPr id="506883" name="Rectangle 3"/>
          <p:cNvSpPr>
            <a:spLocks noGrp="1" noChangeArrowheads="1"/>
          </p:cNvSpPr>
          <p:nvPr>
            <p:ph type="subTitle" idx="1"/>
          </p:nvPr>
        </p:nvSpPr>
        <p:spPr>
          <a:xfrm>
            <a:off x="457200" y="3308350"/>
            <a:ext cx="8228013" cy="1066800"/>
          </a:xfrm>
        </p:spPr>
        <p:txBody>
          <a:bodyPr rtlCol="0">
            <a:normAutofit/>
          </a:bodyPr>
          <a:lstStyle/>
          <a:p>
            <a:pPr eaLnBrk="1" fontAlgn="auto" hangingPunct="1">
              <a:spcAft>
                <a:spcPts val="0"/>
              </a:spcAft>
              <a:buFont typeface="Wingdings" pitchFamily="2" charset="2"/>
              <a:buNone/>
              <a:defRPr/>
            </a:pPr>
            <a:r>
              <a:rPr lang="en-US" smtClean="0">
                <a:ea typeface="+mn-ea"/>
                <a:cs typeface="+mn-cs"/>
              </a:rPr>
              <a:t>jackdreschermd@gmail.com</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ctrTitle"/>
          </p:nvPr>
        </p:nvSpPr>
        <p:spPr>
          <a:xfrm>
            <a:off x="457200" y="1295400"/>
            <a:ext cx="8228013" cy="1927225"/>
          </a:xfrm>
        </p:spPr>
        <p:txBody>
          <a:bodyPr/>
          <a:lstStyle/>
          <a:p>
            <a:pPr eaLnBrk="1" hangingPunct="1"/>
            <a:r>
              <a:rPr lang="en-US" altLang="en-US">
                <a:ea typeface="ＭＳ Ｐゴシック" charset="-128"/>
              </a:rPr>
              <a:t>Ethical Issues in Treating LGBT Patients </a:t>
            </a:r>
            <a:endParaRPr lang="en-US" altLang="en-US">
              <a:solidFill>
                <a:schemeClr val="tx1"/>
              </a:solidFill>
              <a:ea typeface="ＭＳ Ｐゴシック" charset="-128"/>
            </a:endParaRPr>
          </a:p>
        </p:txBody>
      </p:sp>
      <p:sp>
        <p:nvSpPr>
          <p:cNvPr id="288771" name="Rectangle 3"/>
          <p:cNvSpPr>
            <a:spLocks noGrp="1" noChangeArrowheads="1"/>
          </p:cNvSpPr>
          <p:nvPr>
            <p:ph type="subTitle" idx="1"/>
          </p:nvPr>
        </p:nvSpPr>
        <p:spPr>
          <a:xfrm>
            <a:off x="457200" y="4316413"/>
            <a:ext cx="8228013" cy="1066800"/>
          </a:xfrm>
        </p:spPr>
        <p:txBody>
          <a:bodyPr rtlCol="0">
            <a:noAutofit/>
          </a:bodyPr>
          <a:lstStyle/>
          <a:p>
            <a:pPr eaLnBrk="1" fontAlgn="auto" hangingPunct="1">
              <a:spcAft>
                <a:spcPts val="0"/>
              </a:spcAft>
              <a:buFont typeface="Wingdings" pitchFamily="2" charset="2"/>
              <a:buNone/>
              <a:defRPr/>
            </a:pPr>
            <a:r>
              <a:rPr lang="en-US" sz="2000" dirty="0" smtClean="0">
                <a:ea typeface="+mn-ea"/>
                <a:cs typeface="+mn-cs"/>
              </a:rPr>
              <a:t>Jack Drescher, MD</a:t>
            </a:r>
          </a:p>
          <a:p>
            <a:pPr eaLnBrk="1" fontAlgn="auto" hangingPunct="1">
              <a:spcAft>
                <a:spcPts val="0"/>
              </a:spcAft>
              <a:buFont typeface="Wingdings" pitchFamily="2" charset="2"/>
              <a:buNone/>
              <a:defRPr/>
            </a:pPr>
            <a:r>
              <a:rPr lang="en-US" sz="2000" dirty="0" err="1" smtClean="0">
                <a:ea typeface="+mn-ea"/>
                <a:cs typeface="+mn-cs"/>
              </a:rPr>
              <a:t>jackdreschermd@gmail.com</a:t>
            </a:r>
            <a:endParaRPr lang="en-US" sz="2000" dirty="0" smtClean="0">
              <a:ea typeface="+mn-ea"/>
              <a:cs typeface="+mn-cs"/>
            </a:endParaRPr>
          </a:p>
          <a:p>
            <a:pPr eaLnBrk="1" fontAlgn="auto" hangingPunct="1">
              <a:spcAft>
                <a:spcPts val="0"/>
              </a:spcAft>
              <a:buFont typeface="Wingdings" pitchFamily="2" charset="2"/>
              <a:buNone/>
              <a:defRPr/>
            </a:pPr>
            <a:r>
              <a:rPr lang="en-US" sz="2000" dirty="0" err="1" smtClean="0">
                <a:ea typeface="+mn-ea"/>
                <a:cs typeface="+mn-cs"/>
              </a:rPr>
              <a:t>www.jackdreschermd.net</a:t>
            </a:r>
            <a:endParaRPr lang="en-US" sz="2000" dirty="0" smtClean="0">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0</TotalTime>
  <Words>3927</Words>
  <Application>Microsoft Macintosh PowerPoint</Application>
  <PresentationFormat>On-screen Show (4:3)</PresentationFormat>
  <Paragraphs>486</Paragraphs>
  <Slides>96</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96</vt:i4>
      </vt:variant>
    </vt:vector>
  </HeadingPairs>
  <TitlesOfParts>
    <vt:vector size="105" baseType="lpstr">
      <vt:lpstr>Times</vt:lpstr>
      <vt:lpstr>ＭＳ Ｐゴシック</vt:lpstr>
      <vt:lpstr>Arial</vt:lpstr>
      <vt:lpstr>Calisto MT</vt:lpstr>
      <vt:lpstr>Wingdings</vt:lpstr>
      <vt:lpstr>ＭＳ 明朝</vt:lpstr>
      <vt:lpstr>Verdana</vt:lpstr>
      <vt:lpstr>MS Mincho</vt:lpstr>
      <vt:lpstr>Genesis</vt:lpstr>
      <vt:lpstr>Ethical Issues in Treating LGBT Patients </vt:lpstr>
      <vt:lpstr>Ethical Issues in Treating LGBT Patients </vt:lpstr>
      <vt:lpstr>The Principles of Medical Ethics </vt:lpstr>
      <vt:lpstr>Section 1</vt:lpstr>
      <vt:lpstr>Section 5</vt:lpstr>
      <vt:lpstr>Definition of Terms  </vt:lpstr>
      <vt:lpstr>Sexual Orientation</vt:lpstr>
      <vt:lpstr>Sexual Identities</vt:lpstr>
      <vt:lpstr>Sexual Identities</vt:lpstr>
      <vt:lpstr>Sexual Identities</vt:lpstr>
      <vt:lpstr>Sexual Minorities</vt:lpstr>
      <vt:lpstr>Sex (As opposed to Gender)</vt:lpstr>
      <vt:lpstr>Gender</vt:lpstr>
      <vt:lpstr>Gender</vt:lpstr>
      <vt:lpstr>Transgender</vt:lpstr>
      <vt:lpstr>Cisgender</vt:lpstr>
      <vt:lpstr>Cis/Trans Isomers</vt:lpstr>
      <vt:lpstr>Transsexual</vt:lpstr>
      <vt:lpstr>Trans woman (Transwoman)   Male to Female [M to F, MTF] (Caitlyn Jenner)</vt:lpstr>
      <vt:lpstr>Trans man (Transman) Female to Male [F to M, FTM] (Chaz Bono)</vt:lpstr>
      <vt:lpstr>Transvestism (Transvestitism)</vt:lpstr>
      <vt:lpstr>Drag</vt:lpstr>
      <vt:lpstr>Gay Drag</vt:lpstr>
      <vt:lpstr>Drag Kings</vt:lpstr>
      <vt:lpstr>Intersex</vt:lpstr>
      <vt:lpstr>History</vt:lpstr>
      <vt:lpstr>Historical Attitudes to LGBT Patients</vt:lpstr>
      <vt:lpstr>Homosexuality as Psychiatric Diagnosis</vt:lpstr>
      <vt:lpstr>19th Century: From Sin to Illness</vt:lpstr>
      <vt:lpstr>20th Century:  Psychoanalysis</vt:lpstr>
      <vt:lpstr>Psychoanalysis</vt:lpstr>
      <vt:lpstr>20th Century: Sexology Research</vt:lpstr>
      <vt:lpstr>Alfred Kinsey</vt:lpstr>
      <vt:lpstr>Kinsey Scale</vt:lpstr>
      <vt:lpstr>PowerPoint Presentation</vt:lpstr>
      <vt:lpstr>Evelyn Hooker</vt:lpstr>
      <vt:lpstr>1973:  APA Decision</vt:lpstr>
      <vt:lpstr>Dr. H Anonymous (John Fryer, MD)</vt:lpstr>
      <vt:lpstr>John Fryer, MD</vt:lpstr>
      <vt:lpstr>The 1973 APA Decision</vt:lpstr>
      <vt:lpstr>Can scientific questions be decided by a vote?</vt:lpstr>
      <vt:lpstr>PowerPoint Presentation</vt:lpstr>
      <vt:lpstr>Homosexuality in the DSM</vt:lpstr>
      <vt:lpstr>Homosexuality in the ICD</vt:lpstr>
      <vt:lpstr>Gender Variance as Psychiatric Diagnosis</vt:lpstr>
      <vt:lpstr>Transgender</vt:lpstr>
      <vt:lpstr>Lili Elbe </vt:lpstr>
      <vt:lpstr>Christine Jorgensen  (1926-1989)</vt:lpstr>
      <vt:lpstr>Christine Jorgensen</vt:lpstr>
      <vt:lpstr>1950s-1980</vt:lpstr>
      <vt:lpstr>1960s Survey of 400 Physicians Green (1969)</vt:lpstr>
      <vt:lpstr>Early Contributors to  Gender Identity Diagnoses</vt:lpstr>
      <vt:lpstr>John Money</vt:lpstr>
      <vt:lpstr>Harry Benjamin</vt:lpstr>
      <vt:lpstr>Robert Stoller</vt:lpstr>
      <vt:lpstr>Richard Green</vt:lpstr>
      <vt:lpstr>DSM Gender Diagnoses</vt:lpstr>
      <vt:lpstr>DSM Gender Diagnoses</vt:lpstr>
      <vt:lpstr>ICD Gender Diagnoses</vt:lpstr>
      <vt:lpstr>ICD Gender Diagnoses</vt:lpstr>
      <vt:lpstr>Ethics in the Clinical Setting</vt:lpstr>
      <vt:lpstr>Ethics in the Clinical Setting</vt:lpstr>
      <vt:lpstr>Ethics in the Clinical Setting</vt:lpstr>
      <vt:lpstr>Questions Patients Ask</vt:lpstr>
      <vt:lpstr>“Doctor, Why am I Gay  (or Transgender)?”</vt:lpstr>
      <vt:lpstr>The “Why” Question</vt:lpstr>
      <vt:lpstr>The “Why” Question</vt:lpstr>
      <vt:lpstr>“Doctor, Can You Change My Sexual Orientation ?”</vt:lpstr>
      <vt:lpstr>The “Change” Question</vt:lpstr>
      <vt:lpstr>The “Change” Question</vt:lpstr>
      <vt:lpstr>Currently Ban Conversion Therapies for Minors</vt:lpstr>
      <vt:lpstr>Legislative Actions Following CA and NJ Bans</vt:lpstr>
      <vt:lpstr>Ferguson et al. v JONAH </vt:lpstr>
      <vt:lpstr>Ferguson et al. v JONAH </vt:lpstr>
      <vt:lpstr>Ferguson et al. v JONAH </vt:lpstr>
      <vt:lpstr>Ferguson et al. v JONAH </vt:lpstr>
      <vt:lpstr>“Doctor, What Did You Call Me?”</vt:lpstr>
      <vt:lpstr>How to Address Patients</vt:lpstr>
      <vt:lpstr>“Doctor, Are You Gay, Lesbian, Bisexual or Transgender ?”</vt:lpstr>
      <vt:lpstr>Therapist Self Disclosure</vt:lpstr>
      <vt:lpstr>Arguments Against  Therapist Self Disclosure</vt:lpstr>
      <vt:lpstr>Arguments For Therapist Self Disclosure</vt:lpstr>
      <vt:lpstr>Arguments For Therapist Self Disclosure</vt:lpstr>
      <vt:lpstr>Therapist Self Disclosure</vt:lpstr>
      <vt:lpstr>“Doctor, My Little Boy Says He Wants to be a Girl. What Should I Do ?”</vt:lpstr>
      <vt:lpstr>Treatment of Adolescents &amp; Adults</vt:lpstr>
      <vt:lpstr>Treatment of Children</vt:lpstr>
      <vt:lpstr>APA Task Force: 3 General Approaches to Treatments</vt:lpstr>
      <vt:lpstr>What Research Shows</vt:lpstr>
      <vt:lpstr>Comparing 3 Approaches</vt:lpstr>
      <vt:lpstr>December 2015</vt:lpstr>
      <vt:lpstr>What to do?</vt:lpstr>
      <vt:lpstr>What to do?</vt:lpstr>
      <vt:lpstr>Drescher, J. (2015). Ethical issues in treating LGBT patients.” In: Oxford Handbook of Psychiatric Ethics, Eds. J. Sadler, C.W. van Staden &amp; K.W.M. Fulford. Oxford: Oxford University Press, pp. 180-192. </vt:lpstr>
      <vt:lpstr>LGBTMH (Mental Health)  List-serv</vt:lpstr>
      <vt:lpstr>Ethical Issues in Treating LGBT Patients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Issues in Treating LGBT Patients </dc:title>
  <dc:creator>Microsoft Office User</dc:creator>
  <cp:lastModifiedBy>Microsoft Office User</cp:lastModifiedBy>
  <cp:revision>1</cp:revision>
  <dcterms:created xsi:type="dcterms:W3CDTF">2016-03-21T15:33:25Z</dcterms:created>
  <dcterms:modified xsi:type="dcterms:W3CDTF">2016-03-21T15:33:52Z</dcterms:modified>
</cp:coreProperties>
</file>