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97" r:id="rId2"/>
    <p:sldId id="30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8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9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29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D0AA3-DE87-4CAF-B2C0-EAC6578DFCC5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7FF32-1B94-492C-8EDC-0B878BAC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diatrics.aappublications.org/external-ref?access_num=10.1111/j.1743-6109.2010.01943.x&amp;link_type=DO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ediatrics.aappublications.org/external-ref?access_num=20646177&amp;link_type=MED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" action="ppaction://hlinkfile" tooltip="View reference 10 in text"/>
              </a:rPr>
              <a:t>3= </a:t>
            </a:r>
            <a:r>
              <a:rPr lang="en-US" dirty="0" err="1" smtClean="0">
                <a:hlinkClick r:id="" action="ppaction://hlinkfile" tooltip="View reference 10 in text"/>
              </a:rPr>
              <a:t>Wallien</a:t>
            </a:r>
            <a:r>
              <a:rPr lang="en-US" dirty="0" smtClean="0">
                <a:hlinkClick r:id="" action="ppaction://hlinkfile" tooltip="View reference 10 in text"/>
              </a:rPr>
              <a:t> study- psychosexual</a:t>
            </a:r>
            <a:r>
              <a:rPr lang="en-US" baseline="0" dirty="0" smtClean="0">
                <a:hlinkClick r:id="" action="ppaction://hlinkfile" tooltip="View reference 10 in text"/>
              </a:rPr>
              <a:t> outcome 2008</a:t>
            </a:r>
            <a:endParaRPr lang="en-US" dirty="0" smtClean="0">
              <a:hlinkClick r:id="" action="ppaction://hlinkfile"/>
            </a:endParaRPr>
          </a:p>
          <a:p>
            <a:r>
              <a:rPr lang="en-US" dirty="0" smtClean="0">
                <a:hlinkClick r:id="" action="ppaction://hlinkfile"/>
              </a:rPr>
              <a:t>↵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r>
              <a:rPr lang="en-US" dirty="0" smtClean="0"/>
              <a:t> AL, =10</a:t>
            </a:r>
          </a:p>
          <a:p>
            <a:r>
              <a:rPr lang="en-US" dirty="0" err="1" smtClean="0"/>
              <a:t>Steensma</a:t>
            </a:r>
            <a:r>
              <a:rPr lang="en-US" dirty="0" smtClean="0"/>
              <a:t> TD, </a:t>
            </a:r>
          </a:p>
          <a:p>
            <a:r>
              <a:rPr lang="en-US" dirty="0" err="1" smtClean="0"/>
              <a:t>Doreleijers</a:t>
            </a:r>
            <a:r>
              <a:rPr lang="en-US" dirty="0" smtClean="0"/>
              <a:t> TA, </a:t>
            </a:r>
          </a:p>
          <a:p>
            <a:r>
              <a:rPr lang="en-US" dirty="0" smtClean="0"/>
              <a:t>Cohen-</a:t>
            </a:r>
            <a:r>
              <a:rPr lang="en-US" dirty="0" err="1" smtClean="0"/>
              <a:t>Kettenis</a:t>
            </a:r>
            <a:r>
              <a:rPr lang="en-US" dirty="0" smtClean="0"/>
              <a:t> PT</a:t>
            </a:r>
          </a:p>
          <a:p>
            <a:r>
              <a:rPr lang="en-US" i="1" dirty="0" smtClean="0"/>
              <a:t>. Puberty suppression in adolescents with gender identity disorder: a prospective follow-up study. J Sex Med. 2011;8(8):2276–2283pmid:20646177</a:t>
            </a:r>
            <a:endParaRPr lang="en-US" dirty="0" smtClean="0"/>
          </a:p>
          <a:p>
            <a:r>
              <a:rPr lang="en-US" dirty="0" err="1" smtClean="0">
                <a:hlinkClick r:id="rId3" action="ppaction://hlinkfile"/>
              </a:rPr>
              <a:t>CrossRef</a:t>
            </a:r>
            <a:r>
              <a:rPr lang="en-US" dirty="0" err="1" smtClean="0">
                <a:hlinkClick r:id="rId4" action="ppaction://hlinkfile"/>
              </a:rPr>
              <a:t>Medline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543AF-9FA0-4F8E-876F-70461BC7CE9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1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B97B-FA98-4773-B942-FB8F0BAE5CD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Waiting until age 12- many natal female will have started</a:t>
            </a:r>
            <a:r>
              <a:rPr lang="en-US" baseline="0" dirty="0" smtClean="0"/>
              <a:t> menstruating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73C08-1454-4E33-B529-7690E4C8CDA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not need to use for post-operative patient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10D1-87BD-4603-950B-DFF4EAD02C8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3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Flexible</a:t>
            </a:r>
            <a:r>
              <a:rPr lang="en-US" baseline="0" dirty="0" smtClean="0"/>
              <a:t> guidelines, each has pros and cons, WPATH is very comprehensive and recognizes that it is a guide, Endo Society – doses assume everyone is on puberty blockers until age 16 and blocked when starting cross sex hormones, Tom Waddell Center- serves primary indigent and homeless population.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23BE-DFC3-4644-90CF-6938C9D242D6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9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8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6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8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76334" y="1598613"/>
            <a:ext cx="4823884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76334" y="3922714"/>
            <a:ext cx="4823884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31517-9BFD-4AD3-84FC-C7DCFA93F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0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7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9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5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2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2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3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Gender Dysphoria in Children and Adolescents:  Medical Considerations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Elyse Pine, MD</a:t>
            </a:r>
          </a:p>
          <a:p>
            <a:r>
              <a:rPr lang="en-US" dirty="0" smtClean="0"/>
              <a:t>Staff </a:t>
            </a:r>
            <a:r>
              <a:rPr lang="en-US" dirty="0"/>
              <a:t>Physician</a:t>
            </a:r>
          </a:p>
          <a:p>
            <a:r>
              <a:rPr lang="en-US" dirty="0"/>
              <a:t>Chase </a:t>
            </a:r>
            <a:r>
              <a:rPr lang="en-US" dirty="0" err="1"/>
              <a:t>Brexton</a:t>
            </a:r>
            <a:r>
              <a:rPr lang="en-US" dirty="0"/>
              <a:t> Health Care</a:t>
            </a:r>
          </a:p>
          <a:p>
            <a:r>
              <a:rPr lang="en-US" dirty="0"/>
              <a:t>April 30, 2016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5" y="315670"/>
            <a:ext cx="3190549" cy="182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Dutch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GnRH</a:t>
            </a:r>
            <a:r>
              <a:rPr lang="en-US" dirty="0" smtClean="0"/>
              <a:t> agonists at age 12, cross sex hormone treatment at 16.</a:t>
            </a:r>
          </a:p>
          <a:p>
            <a:r>
              <a:rPr lang="en-US" dirty="0" smtClean="0"/>
              <a:t>The first 70 Dutch candidates treated with </a:t>
            </a:r>
            <a:r>
              <a:rPr lang="en-US" dirty="0" err="1" smtClean="0"/>
              <a:t>GnRH</a:t>
            </a:r>
            <a:r>
              <a:rPr lang="en-US" dirty="0" smtClean="0"/>
              <a:t> analogs between 2000 and 2008 showed improved psychological functioning. </a:t>
            </a:r>
          </a:p>
          <a:p>
            <a:r>
              <a:rPr lang="en-US" dirty="0" smtClean="0"/>
              <a:t>None opted to discontinue pubertal </a:t>
            </a:r>
            <a:r>
              <a:rPr lang="en-US" dirty="0"/>
              <a:t>suppression</a:t>
            </a:r>
            <a:r>
              <a:rPr lang="en-US" dirty="0" smtClean="0"/>
              <a:t> and all eventually began cross-sex hormone treatment. </a:t>
            </a:r>
          </a:p>
          <a:p>
            <a:r>
              <a:rPr lang="en-US" dirty="0" smtClean="0"/>
              <a:t>More recently, the Amsterdam group found that adolescents with GID who underwent pubertal suppression had improved behavioral, emotional, and depressive symptoms with psychometric testing.</a:t>
            </a:r>
          </a:p>
        </p:txBody>
      </p:sp>
    </p:spTree>
    <p:extLst>
      <p:ext uri="{BB962C8B-B14F-4D97-AF65-F5344CB8AC3E}">
        <p14:creationId xmlns:p14="http://schemas.microsoft.com/office/powerpoint/2010/main" val="33556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Psychological Outcome after Puberty Suppression and Gender Reassignment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55 young transgender adults were assessed at baseline prior to puberty blockers, at introduction of cross sex hormone therapy, and at least 1 year after gender reassignment surgery</a:t>
            </a:r>
          </a:p>
          <a:p>
            <a:r>
              <a:rPr lang="en-US" dirty="0" smtClean="0"/>
              <a:t>After gender reassignment gender dysphoria steadily improved.</a:t>
            </a:r>
          </a:p>
          <a:p>
            <a:r>
              <a:rPr lang="en-US" dirty="0" smtClean="0"/>
              <a:t>Well-being was similar to or better than same-age young adults from general population.</a:t>
            </a:r>
          </a:p>
          <a:p>
            <a:r>
              <a:rPr lang="en-US" dirty="0" smtClean="0"/>
              <a:t>Improvements in psychological functioning were positively correlated with post-surgical subjective well-being</a:t>
            </a:r>
          </a:p>
          <a:p>
            <a:r>
              <a:rPr lang="en-US" dirty="0" smtClean="0"/>
              <a:t>“A clinical protocol of a multi-disciplinary team with mental health professionals, physicians, and surgeons, including puberty suppression followed by cross-sex hormones and gender reassignment surgery, provides gender dysphoric youth who seek gender reassignment from early puberty on, the opportunity to develop into well-functioning young adults.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460" y="5802998"/>
            <a:ext cx="1191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</a:rPr>
              <a:t>DeVries</a:t>
            </a:r>
            <a:r>
              <a:rPr lang="en-US" dirty="0">
                <a:solidFill>
                  <a:prstClr val="black"/>
                </a:solidFill>
              </a:rPr>
              <a:t>, A. et.al. “Young Adult Psychological Outcome After Puberty Suppression and Gender Reassignment” Pediatrics (2014) 134(4).   </a:t>
            </a:r>
          </a:p>
        </p:txBody>
      </p:sp>
    </p:spTree>
    <p:extLst>
      <p:ext uri="{BB962C8B-B14F-4D97-AF65-F5344CB8AC3E}">
        <p14:creationId xmlns:p14="http://schemas.microsoft.com/office/powerpoint/2010/main" val="422142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GnRH</a:t>
            </a:r>
            <a:r>
              <a:rPr lang="en-US" dirty="0" smtClean="0"/>
              <a:t> agonists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Leuprolide</a:t>
            </a:r>
            <a:r>
              <a:rPr lang="en-US" dirty="0" smtClean="0"/>
              <a:t>(IM injection) or </a:t>
            </a:r>
            <a:r>
              <a:rPr lang="en-US" dirty="0" err="1" smtClean="0"/>
              <a:t>Histrelin</a:t>
            </a:r>
            <a:r>
              <a:rPr lang="en-US" dirty="0" smtClean="0"/>
              <a:t> (implant) used successfully for central precocious puberty</a:t>
            </a:r>
          </a:p>
          <a:p>
            <a:r>
              <a:rPr lang="en-US" dirty="0" smtClean="0"/>
              <a:t>Not FDA approved for puberty suppression in transgender children.</a:t>
            </a:r>
          </a:p>
          <a:p>
            <a:r>
              <a:rPr lang="en-US" dirty="0" smtClean="0"/>
              <a:t>Has been used for decades for central precocious puberty, and is used for treatment of endometriosis, prostate cancer, and infertility in adults</a:t>
            </a:r>
          </a:p>
          <a:p>
            <a:r>
              <a:rPr lang="en-US" dirty="0" smtClean="0"/>
              <a:t>Block central puberty but do not stop </a:t>
            </a:r>
            <a:r>
              <a:rPr lang="en-US" dirty="0" err="1" smtClean="0"/>
              <a:t>adrenarche</a:t>
            </a:r>
            <a:r>
              <a:rPr lang="en-US" dirty="0" smtClean="0"/>
              <a:t>- body odor, acne, or pubic hair</a:t>
            </a:r>
          </a:p>
        </p:txBody>
      </p:sp>
    </p:spTree>
    <p:extLst>
      <p:ext uri="{BB962C8B-B14F-4D97-AF65-F5344CB8AC3E}">
        <p14:creationId xmlns:p14="http://schemas.microsoft.com/office/powerpoint/2010/main" val="39135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GnRH</a:t>
            </a:r>
            <a:r>
              <a:rPr lang="en-US" dirty="0" smtClean="0"/>
              <a:t> Agonists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371602"/>
            <a:ext cx="5314950" cy="504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38850" y="274320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</a:rPr>
              <a:t>GnRH</a:t>
            </a:r>
            <a:r>
              <a:rPr lang="en-US" dirty="0">
                <a:solidFill>
                  <a:prstClr val="black"/>
                </a:solidFill>
              </a:rPr>
              <a:t> becomes pulsatile to activate pituitary; if continuous, pituitary does NOT release LH/FSH</a:t>
            </a:r>
          </a:p>
        </p:txBody>
      </p:sp>
    </p:spTree>
    <p:extLst>
      <p:ext uri="{BB962C8B-B14F-4D97-AF65-F5344CB8AC3E}">
        <p14:creationId xmlns:p14="http://schemas.microsoft.com/office/powerpoint/2010/main" val="28999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Puberty Blocker Regimens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GnRH</a:t>
            </a:r>
            <a:r>
              <a:rPr lang="en-US" dirty="0" smtClean="0"/>
              <a:t> agonists</a:t>
            </a:r>
          </a:p>
          <a:p>
            <a:pPr lvl="1"/>
            <a:r>
              <a:rPr lang="en-US" dirty="0" err="1" smtClean="0"/>
              <a:t>Leurpolide</a:t>
            </a:r>
            <a:r>
              <a:rPr lang="en-US" dirty="0" smtClean="0"/>
              <a:t> Acetate IM 7.5 mg, 11.25 mg, or 15 mg monthly, 11.25, 22.5 mg or 30 mg q3 months, based on weight and efficacy</a:t>
            </a:r>
          </a:p>
          <a:p>
            <a:pPr lvl="1"/>
            <a:r>
              <a:rPr lang="en-US" dirty="0" err="1" smtClean="0"/>
              <a:t>Histrelin</a:t>
            </a:r>
            <a:r>
              <a:rPr lang="en-US" dirty="0" smtClean="0"/>
              <a:t> implant 50 mg subcutaneous (yearly, but possibly longer)</a:t>
            </a:r>
          </a:p>
          <a:p>
            <a:pPr lvl="1"/>
            <a:r>
              <a:rPr lang="en-US" dirty="0" err="1" smtClean="0"/>
              <a:t>Nafarelin</a:t>
            </a:r>
            <a:r>
              <a:rPr lang="en-US" dirty="0" smtClean="0"/>
              <a:t> acetate intranasal </a:t>
            </a:r>
          </a:p>
          <a:p>
            <a:r>
              <a:rPr lang="en-US" dirty="0" smtClean="0"/>
              <a:t>Alternative methods</a:t>
            </a:r>
          </a:p>
          <a:p>
            <a:pPr lvl="1"/>
            <a:r>
              <a:rPr lang="en-US" dirty="0" err="1" smtClean="0"/>
              <a:t>Medroxyprogesterone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(up to 40 mg/day) or 150 mg IM q 3 months</a:t>
            </a:r>
          </a:p>
          <a:p>
            <a:pPr lvl="1"/>
            <a:r>
              <a:rPr lang="en-US" dirty="0" smtClean="0"/>
              <a:t>Spironolactone 100-300 mg/day to decrease androgen action</a:t>
            </a:r>
          </a:p>
          <a:p>
            <a:pPr lvl="1"/>
            <a:r>
              <a:rPr lang="en-US" dirty="0" smtClean="0"/>
              <a:t>Finasteride 2.5-5 mg/day for blocking testosterone conversion to 5 –alpha DHT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0947" y="5939395"/>
            <a:ext cx="10147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Rosenthal, Stephen, “Approach to the Patient: Transgender Youth: Endocrine Considerations”, JCEM 2014</a:t>
            </a:r>
          </a:p>
        </p:txBody>
      </p:sp>
    </p:spTree>
    <p:extLst>
      <p:ext uri="{BB962C8B-B14F-4D97-AF65-F5344CB8AC3E}">
        <p14:creationId xmlns:p14="http://schemas.microsoft.com/office/powerpoint/2010/main" val="40988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8" y="458369"/>
            <a:ext cx="3154680" cy="3823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0114" y="218307"/>
            <a:ext cx="1862271" cy="1565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95" y="4344891"/>
            <a:ext cx="2333625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6487" y="2164940"/>
            <a:ext cx="192405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7539" y="310731"/>
            <a:ext cx="1933575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3109" y="301205"/>
            <a:ext cx="1943100" cy="1457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9" y="4054378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Puberty Blockers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Delays or avoids development of undesired secondary sexual characteristics (breasts and periods, deeper voice, facial hair, growth spurt, genital changes)</a:t>
            </a:r>
          </a:p>
          <a:p>
            <a:r>
              <a:rPr lang="en-US" dirty="0" smtClean="0"/>
              <a:t>Allows the opportunity to explore gender without the anxiety of natal pubertal development</a:t>
            </a:r>
          </a:p>
          <a:p>
            <a:r>
              <a:rPr lang="en-US" dirty="0" smtClean="0"/>
              <a:t>Can avoid the need for future surgeries</a:t>
            </a:r>
          </a:p>
          <a:p>
            <a:r>
              <a:rPr lang="en-US" dirty="0" smtClean="0"/>
              <a:t>Associated with decreased depression and anxiety, though not body dysphoria</a:t>
            </a:r>
          </a:p>
          <a:p>
            <a:r>
              <a:rPr lang="en-US" dirty="0" smtClean="0"/>
              <a:t>Does not stop growth or cognitive development</a:t>
            </a:r>
          </a:p>
          <a:p>
            <a:r>
              <a:rPr lang="en-US" dirty="0" smtClean="0"/>
              <a:t>Can act as a diagnostic procedure- if gender dysphoria worsens at puberty and is relieved by puberty blockers, possible predictive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8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Puberty Blockers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Lack of accumulated bone density during </a:t>
            </a:r>
            <a:r>
              <a:rPr lang="en-US" dirty="0" smtClean="0"/>
              <a:t>treatment</a:t>
            </a:r>
          </a:p>
          <a:p>
            <a:r>
              <a:rPr lang="en-US" dirty="0" smtClean="0"/>
              <a:t>Slower growth</a:t>
            </a:r>
            <a:endParaRPr lang="en-US" dirty="0"/>
          </a:p>
          <a:p>
            <a:r>
              <a:rPr lang="en-US" dirty="0" smtClean="0"/>
              <a:t>Surge in hormones for one month after first shot/implant</a:t>
            </a:r>
          </a:p>
          <a:p>
            <a:r>
              <a:rPr lang="en-US" dirty="0" smtClean="0"/>
              <a:t>Sterile abscess</a:t>
            </a:r>
          </a:p>
          <a:p>
            <a:r>
              <a:rPr lang="en-US" dirty="0" smtClean="0"/>
              <a:t>Leg pains</a:t>
            </a:r>
          </a:p>
          <a:p>
            <a:r>
              <a:rPr lang="en-US" dirty="0" smtClean="0"/>
              <a:t>Headaches</a:t>
            </a:r>
          </a:p>
          <a:p>
            <a:r>
              <a:rPr lang="en-US" dirty="0" smtClean="0"/>
              <a:t>Weight gain</a:t>
            </a:r>
          </a:p>
          <a:p>
            <a:r>
              <a:rPr lang="en-US" dirty="0" smtClean="0"/>
              <a:t>Risks of anesthesia if surgically implanted, and difficulty in removal (particularly if used for more than one year)</a:t>
            </a:r>
          </a:p>
          <a:p>
            <a:r>
              <a:rPr lang="en-US" dirty="0"/>
              <a:t>Hot flashes for </a:t>
            </a:r>
            <a:r>
              <a:rPr lang="en-US" dirty="0" err="1"/>
              <a:t>pubertally</a:t>
            </a:r>
            <a:r>
              <a:rPr lang="en-US" dirty="0"/>
              <a:t> mature </a:t>
            </a:r>
            <a:r>
              <a:rPr lang="en-US" dirty="0" smtClean="0"/>
              <a:t>individuals</a:t>
            </a:r>
          </a:p>
          <a:p>
            <a:r>
              <a:rPr lang="en-US" dirty="0" smtClean="0"/>
              <a:t>May lag behind peers with pubertal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32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on Bone Mass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12" y="1600201"/>
            <a:ext cx="5428826" cy="34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37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Puberty Blockers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Monthly Pediatric Leuprolide- $1000-$2100 </a:t>
            </a:r>
          </a:p>
          <a:p>
            <a:r>
              <a:rPr lang="en-US" dirty="0" smtClean="0"/>
              <a:t>3 Month Pediatric Leuprolide (30 mg)- $6000</a:t>
            </a:r>
          </a:p>
          <a:p>
            <a:r>
              <a:rPr lang="en-US" dirty="0" smtClean="0"/>
              <a:t>3 Month Leuprolide (22.5 mg) - $3000</a:t>
            </a:r>
          </a:p>
          <a:p>
            <a:r>
              <a:rPr lang="en-US" dirty="0" smtClean="0"/>
              <a:t>Pediatric </a:t>
            </a:r>
            <a:r>
              <a:rPr lang="en-US" dirty="0" err="1" smtClean="0"/>
              <a:t>Histrelin</a:t>
            </a:r>
            <a:r>
              <a:rPr lang="en-US" dirty="0" smtClean="0"/>
              <a:t> implant- $20,000-30,000</a:t>
            </a:r>
          </a:p>
          <a:p>
            <a:r>
              <a:rPr lang="en-US" dirty="0" err="1" smtClean="0"/>
              <a:t>Histrelin</a:t>
            </a:r>
            <a:r>
              <a:rPr lang="en-US" dirty="0" smtClean="0"/>
              <a:t> implant- $6,000-12,000</a:t>
            </a:r>
          </a:p>
          <a:p>
            <a:pPr marL="0" indent="0">
              <a:buNone/>
            </a:pPr>
            <a:r>
              <a:rPr lang="en-US" dirty="0" smtClean="0"/>
              <a:t>Insurance Coverage-</a:t>
            </a:r>
          </a:p>
          <a:p>
            <a:pPr marL="0" indent="0">
              <a:buNone/>
            </a:pPr>
            <a:r>
              <a:rPr lang="en-US" dirty="0" smtClean="0"/>
              <a:t>Legal issues of insurance coverage/exclusions may 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epend on state.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811" y="4644544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336" y="4901036"/>
            <a:ext cx="8228727" cy="5715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I have no </a:t>
            </a:r>
            <a:r>
              <a:rPr lang="en-US" sz="2200" dirty="0"/>
              <a:t>r</a:t>
            </a:r>
            <a:r>
              <a:rPr lang="en-US" sz="2200" dirty="0" smtClean="0"/>
              <a:t>elevant </a:t>
            </a:r>
            <a:r>
              <a:rPr lang="en-US" sz="2200" dirty="0"/>
              <a:t>f</a:t>
            </a:r>
            <a:r>
              <a:rPr lang="en-US" sz="2200" dirty="0" smtClean="0"/>
              <a:t>inancial </a:t>
            </a:r>
            <a:r>
              <a:rPr lang="en-US" sz="2200" dirty="0"/>
              <a:t>r</a:t>
            </a:r>
            <a:r>
              <a:rPr lang="en-US" sz="2200" dirty="0" smtClean="0"/>
              <a:t>elationships </a:t>
            </a:r>
            <a:r>
              <a:rPr lang="en-US" sz="2200" dirty="0"/>
              <a:t>with </a:t>
            </a:r>
            <a:r>
              <a:rPr lang="en-US" sz="2200" dirty="0" smtClean="0"/>
              <a:t>commercial </a:t>
            </a:r>
            <a:r>
              <a:rPr lang="en-US" sz="2200" dirty="0"/>
              <a:t>i</a:t>
            </a:r>
            <a:r>
              <a:rPr lang="en-US" sz="2200" dirty="0" smtClean="0"/>
              <a:t>nterests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I WILL be discussing off-label uses of </a:t>
            </a:r>
            <a:r>
              <a:rPr lang="en-US" sz="2200" dirty="0" smtClean="0"/>
              <a:t>medications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867150" y="1428750"/>
            <a:ext cx="4171950" cy="2571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457200"/>
            <a:r>
              <a:rPr lang="en-US" sz="27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9041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Puberty Blockers for Older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role of puberty blockers for </a:t>
            </a:r>
            <a:r>
              <a:rPr lang="en-US" dirty="0" err="1" smtClean="0"/>
              <a:t>pubertally</a:t>
            </a:r>
            <a:r>
              <a:rPr lang="en-US" dirty="0" smtClean="0"/>
              <a:t> mature adolescents is less established</a:t>
            </a:r>
          </a:p>
          <a:p>
            <a:r>
              <a:rPr lang="en-US" dirty="0" smtClean="0"/>
              <a:t>Puberty blockers can stop menses without the use of female hormones (continuous oral contraceptives or progesterone)</a:t>
            </a:r>
          </a:p>
          <a:p>
            <a:r>
              <a:rPr lang="en-US" dirty="0" smtClean="0"/>
              <a:t>Puberty blockers can prevent further development in both sexes (further voice and facial hair, facial bone structures changes, body shape changes), but does NOT reverse changes that have already occurred.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pubertally</a:t>
            </a:r>
            <a:r>
              <a:rPr lang="en-US" dirty="0" smtClean="0"/>
              <a:t> mature, then hot flashes and low libido may result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1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Puberty Blockers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WPATH, Endocrine Society, - puberty suppression at Tanner stage 2-3, cross sex hormone treatment at age 16, or earlier with parental consent, surgery after age 18 and more than 1 year of living in affirmed gender </a:t>
            </a:r>
          </a:p>
          <a:p>
            <a:r>
              <a:rPr lang="en-US" dirty="0" smtClean="0"/>
              <a:t>Dutch Protocol- puberty suppression at age 12, cross sex hormone therapy at 16 </a:t>
            </a:r>
          </a:p>
          <a:p>
            <a:r>
              <a:rPr lang="en-US" dirty="0" smtClean="0"/>
              <a:t>Some programs in the US start cross sex hormones at age 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2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During Puberty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and weight gain</a:t>
            </a:r>
          </a:p>
          <a:p>
            <a:r>
              <a:rPr lang="en-US" dirty="0" smtClean="0"/>
              <a:t>LH, FSH, testosterone/estradiol</a:t>
            </a:r>
          </a:p>
          <a:p>
            <a:r>
              <a:rPr lang="en-US" dirty="0" smtClean="0"/>
              <a:t>Bone age</a:t>
            </a:r>
          </a:p>
          <a:p>
            <a:r>
              <a:rPr lang="en-US" dirty="0" smtClean="0"/>
              <a:t>Bone density</a:t>
            </a:r>
          </a:p>
          <a:p>
            <a:r>
              <a:rPr lang="en-US" dirty="0" smtClean="0"/>
              <a:t>Calcium, </a:t>
            </a:r>
            <a:r>
              <a:rPr lang="en-US" dirty="0" err="1" smtClean="0"/>
              <a:t>phos</a:t>
            </a:r>
            <a:r>
              <a:rPr lang="en-US" dirty="0" smtClean="0"/>
              <a:t>, </a:t>
            </a:r>
            <a:r>
              <a:rPr lang="en-US" dirty="0" err="1" smtClean="0"/>
              <a:t>alk</a:t>
            </a:r>
            <a:r>
              <a:rPr lang="en-US" dirty="0" smtClean="0"/>
              <a:t> </a:t>
            </a:r>
            <a:r>
              <a:rPr lang="en-US" dirty="0" err="1" smtClean="0"/>
              <a:t>phos</a:t>
            </a:r>
            <a:r>
              <a:rPr lang="en-US" dirty="0" smtClean="0"/>
              <a:t>, Vitamin D 25 OH</a:t>
            </a:r>
          </a:p>
          <a:p>
            <a:r>
              <a:rPr lang="en-US" dirty="0" smtClean="0"/>
              <a:t>+/- LFT, Creatinine, Glucose, insulin, HbA1c, Lipids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52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Cross-sex hormone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age to start</a:t>
            </a:r>
          </a:p>
          <a:p>
            <a:pPr lvl="1"/>
            <a:r>
              <a:rPr lang="en-US" dirty="0" smtClean="0"/>
              <a:t>Peer concordance vs. time to mature</a:t>
            </a:r>
          </a:p>
          <a:p>
            <a:r>
              <a:rPr lang="en-US" dirty="0" smtClean="0"/>
              <a:t>Benefits in appearance, psychological </a:t>
            </a:r>
          </a:p>
          <a:p>
            <a:r>
              <a:rPr lang="en-US" dirty="0" smtClean="0"/>
              <a:t>Concerns about consent, irreversibility, fertility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2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Feminizing Hormone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of therapy: to reduce male physical characteristics and feminize one’s body</a:t>
            </a:r>
          </a:p>
          <a:p>
            <a:pPr lvl="1"/>
            <a:r>
              <a:rPr lang="en-US" dirty="0" smtClean="0"/>
              <a:t>Increase breast size</a:t>
            </a:r>
          </a:p>
          <a:p>
            <a:pPr lvl="1"/>
            <a:r>
              <a:rPr lang="en-US" dirty="0" smtClean="0"/>
              <a:t>Change fat distribution to hips/buttocks/thighs</a:t>
            </a:r>
          </a:p>
          <a:p>
            <a:pPr lvl="1"/>
            <a:r>
              <a:rPr lang="en-US" dirty="0" smtClean="0"/>
              <a:t>Decrease muscle mass and upper body strength</a:t>
            </a:r>
          </a:p>
          <a:p>
            <a:pPr lvl="1"/>
            <a:r>
              <a:rPr lang="en-US" dirty="0" smtClean="0"/>
              <a:t>Decrease facial and body hair growth</a:t>
            </a:r>
          </a:p>
          <a:p>
            <a:pPr lvl="1"/>
            <a:r>
              <a:rPr lang="en-US" dirty="0" smtClean="0"/>
              <a:t>Softer skin</a:t>
            </a:r>
          </a:p>
          <a:p>
            <a:pPr lvl="1"/>
            <a:r>
              <a:rPr lang="en-US" dirty="0" smtClean="0"/>
              <a:t>Slow/stop scalp hair loss </a:t>
            </a:r>
          </a:p>
        </p:txBody>
      </p:sp>
    </p:spTree>
    <p:extLst>
      <p:ext uri="{BB962C8B-B14F-4D97-AF65-F5344CB8AC3E}">
        <p14:creationId xmlns:p14="http://schemas.microsoft.com/office/powerpoint/2010/main" val="8637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Feminizing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hormonal treatment often affects sexual function</a:t>
            </a:r>
          </a:p>
          <a:p>
            <a:pPr lvl="1"/>
            <a:r>
              <a:rPr lang="en-US" dirty="0" smtClean="0"/>
              <a:t>Decrease libido</a:t>
            </a:r>
          </a:p>
          <a:p>
            <a:pPr lvl="1"/>
            <a:r>
              <a:rPr lang="en-US" dirty="0" smtClean="0"/>
              <a:t>Decrease erections and ejaculate volume</a:t>
            </a:r>
          </a:p>
          <a:p>
            <a:pPr lvl="1"/>
            <a:r>
              <a:rPr lang="en-US" dirty="0" smtClean="0"/>
              <a:t>Smaller, softer testes (25-50% reduction)</a:t>
            </a:r>
          </a:p>
          <a:p>
            <a:pPr lvl="1"/>
            <a:r>
              <a:rPr lang="en-US" dirty="0" smtClean="0"/>
              <a:t>Sperm number and fertility may be reduced, but not necessarily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Feminizing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Feminizing therapy does NOT </a:t>
            </a:r>
          </a:p>
          <a:p>
            <a:pPr lvl="1"/>
            <a:r>
              <a:rPr lang="en-US" dirty="0" smtClean="0"/>
              <a:t>Affect voice pitch or speech patterns</a:t>
            </a:r>
          </a:p>
          <a:p>
            <a:pPr lvl="1"/>
            <a:r>
              <a:rPr lang="en-US" dirty="0" smtClean="0"/>
              <a:t>Decrease the size of the Adam’s apple</a:t>
            </a:r>
          </a:p>
          <a:p>
            <a:pPr lvl="1"/>
            <a:r>
              <a:rPr lang="en-US" dirty="0" smtClean="0"/>
              <a:t>Stop facial hair growth</a:t>
            </a:r>
          </a:p>
          <a:p>
            <a:pPr lvl="1"/>
            <a:r>
              <a:rPr lang="en-US" dirty="0" smtClean="0"/>
              <a:t>Stop body hair growth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59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Feminizing Effects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5761" y="1417638"/>
          <a:ext cx="11216639" cy="486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5324"/>
                <a:gridCol w="2700302"/>
                <a:gridCol w="2181013"/>
              </a:tblGrid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Onset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endParaRPr lang="en-US" dirty="0"/>
                    </a:p>
                  </a:txBody>
                  <a:tcPr marL="68580" marR="68580"/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Redistribution</a:t>
                      </a:r>
                      <a:r>
                        <a:rPr lang="en-US" baseline="0" dirty="0" smtClean="0"/>
                        <a:t> of body fat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 in muscle mass and strength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Softening</a:t>
                      </a:r>
                      <a:r>
                        <a:rPr lang="en-US" baseline="0" dirty="0" smtClean="0"/>
                        <a:t> of skin/decreased oiliness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 marL="68580" marR="68580"/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libido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 months</a:t>
                      </a:r>
                      <a:endParaRPr lang="en-US" dirty="0"/>
                    </a:p>
                  </a:txBody>
                  <a:tcPr marL="68580" marR="68580"/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Spontaneous erections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 months</a:t>
                      </a:r>
                      <a:endParaRPr lang="en-US" dirty="0"/>
                    </a:p>
                  </a:txBody>
                  <a:tcPr marL="68580" marR="68580"/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r>
                        <a:rPr lang="en-US" baseline="0" dirty="0" smtClean="0"/>
                        <a:t> Sexual dysfunction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 marL="68580" marR="68580"/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Breast growth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testicular volume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sperm production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 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terminal hair growth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6-12</a:t>
                      </a:r>
                      <a:r>
                        <a:rPr lang="en-US" baseline="0" dirty="0" smtClean="0"/>
                        <a:t>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405384">
                <a:tc>
                  <a:txBody>
                    <a:bodyPr/>
                    <a:lstStyle/>
                    <a:p>
                      <a:r>
                        <a:rPr lang="en-US" dirty="0" smtClean="0"/>
                        <a:t>Scal</a:t>
                      </a:r>
                      <a:r>
                        <a:rPr lang="en-US" baseline="0" dirty="0" smtClean="0"/>
                        <a:t>p Hair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regrowth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5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5" y="0"/>
            <a:ext cx="10515600" cy="1325563"/>
          </a:xfrm>
        </p:spPr>
        <p:txBody>
          <a:bodyPr/>
          <a:lstStyle/>
          <a:p>
            <a:r>
              <a:rPr lang="en-US" dirty="0" smtClean="0"/>
              <a:t>Known Risks of Feminizing Therapy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6367" y="927494"/>
          <a:ext cx="11513712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904"/>
                <a:gridCol w="3837904"/>
                <a:gridCol w="38379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r>
                        <a:rPr lang="en-US" baseline="0" dirty="0" smtClean="0"/>
                        <a:t> of Estrogen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Degree of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Thromboembolic events- blood clots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Ethinyl</a:t>
                      </a:r>
                      <a:r>
                        <a:rPr lang="en-US" dirty="0" smtClean="0"/>
                        <a:t> estradiol had a 6-8% incidence, other types had</a:t>
                      </a:r>
                      <a:r>
                        <a:rPr lang="en-US" baseline="0" dirty="0" smtClean="0"/>
                        <a:t> no elevated risk.  5% incidence in those with risk factors (smoking, immobilization, </a:t>
                      </a:r>
                      <a:r>
                        <a:rPr lang="en-US" baseline="0" dirty="0" err="1" smtClean="0"/>
                        <a:t>hypercoagulable</a:t>
                      </a:r>
                      <a:r>
                        <a:rPr lang="en-US" baseline="0" dirty="0" smtClean="0"/>
                        <a:t> state)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Newer estradiol, such as skin</a:t>
                      </a:r>
                      <a:r>
                        <a:rPr lang="en-US" baseline="0" dirty="0" smtClean="0"/>
                        <a:t> patches </a:t>
                      </a:r>
                      <a:r>
                        <a:rPr lang="en-US" dirty="0" smtClean="0"/>
                        <a:t>had no increased risk even in women genetically prone to blood clots</a:t>
                      </a:r>
                      <a:r>
                        <a:rPr lang="en-US" baseline="0" dirty="0" smtClean="0"/>
                        <a:t>.  MI rate for transwomen equal to cismen.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Cholesterol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Triglycerides increased</a:t>
                      </a:r>
                      <a:r>
                        <a:rPr lang="en-US" baseline="0" dirty="0" smtClean="0"/>
                        <a:t> by 30 points over 5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studies</a:t>
                      </a:r>
                      <a:r>
                        <a:rPr lang="en-US" baseline="0" dirty="0" smtClean="0"/>
                        <a:t> showed decrease in LDL, or no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Prolactinoma</a:t>
                      </a:r>
                      <a:r>
                        <a:rPr lang="en-US" dirty="0" smtClean="0"/>
                        <a:t> (pituitary tumor)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case reports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Prolactin levels may be elevated</a:t>
                      </a:r>
                      <a:r>
                        <a:rPr lang="en-US" baseline="0" dirty="0" smtClean="0"/>
                        <a:t> on estrogen without a tumor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Liver,</a:t>
                      </a:r>
                      <a:r>
                        <a:rPr lang="en-US" baseline="0" dirty="0" smtClean="0"/>
                        <a:t> creatinine, H/H, uric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in uric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other changes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Mortaility</a:t>
                      </a:r>
                      <a:r>
                        <a:rPr lang="en-US" dirty="0" smtClean="0"/>
                        <a:t>- rate of 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mortality in transwomen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due to hormone therapy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cases of breast cancer, lower than rates for cis</a:t>
                      </a:r>
                      <a:r>
                        <a:rPr lang="en-US" baseline="0" dirty="0" smtClean="0"/>
                        <a:t>women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increase in mortality due to cancer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Bone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Osteopenia</a:t>
                      </a:r>
                      <a:r>
                        <a:rPr lang="en-US" baseline="0" dirty="0" smtClean="0"/>
                        <a:t> in transwomen, </a:t>
                      </a:r>
                      <a:r>
                        <a:rPr lang="en-US" baseline="0" dirty="0" err="1" smtClean="0"/>
                        <a:t>esp</a:t>
                      </a:r>
                      <a:r>
                        <a:rPr lang="en-US" baseline="0" dirty="0" smtClean="0"/>
                        <a:t> if on androgen blockers prior to estrogen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increased fracture risk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Sexual</a:t>
                      </a:r>
                      <a:r>
                        <a:rPr lang="en-US" baseline="0" dirty="0" smtClean="0"/>
                        <a:t> dysfunction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1/3-2/3</a:t>
                      </a:r>
                      <a:r>
                        <a:rPr lang="en-US" baseline="0" dirty="0" smtClean="0"/>
                        <a:t> of transwomen had decrease in libido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study similar level</a:t>
                      </a:r>
                      <a:r>
                        <a:rPr lang="en-US" baseline="0" dirty="0" smtClean="0"/>
                        <a:t> in pre-menopausal ciswomen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839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Risks of Feminizing Therapy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Risks</a:t>
                      </a:r>
                      <a:r>
                        <a:rPr lang="en-US" baseline="0" dirty="0" smtClean="0"/>
                        <a:t> of Spironolactone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Degree of Risk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 marL="95416" marR="95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Dehydration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 increased fluids</a:t>
                      </a:r>
                      <a:endParaRPr lang="en-US" dirty="0"/>
                    </a:p>
                  </a:txBody>
                  <a:tcPr marL="95416" marR="95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Hyperkalemia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in those with healthy</a:t>
                      </a:r>
                      <a:r>
                        <a:rPr lang="en-US" baseline="0" dirty="0" smtClean="0"/>
                        <a:t> kidneys and normal kidney function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need to be on a low-potassium diet for some</a:t>
                      </a:r>
                      <a:endParaRPr lang="en-US" dirty="0"/>
                    </a:p>
                  </a:txBody>
                  <a:tcPr marL="95416" marR="95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Prostate</a:t>
                      </a:r>
                      <a:r>
                        <a:rPr lang="en-US" baseline="0" dirty="0" smtClean="0"/>
                        <a:t> Screening Antigen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PSA level may be lower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Cannot rely on test to evaluate for prostate cancer</a:t>
                      </a:r>
                      <a:endParaRPr lang="en-US" dirty="0"/>
                    </a:p>
                  </a:txBody>
                  <a:tcPr marL="95416" marR="954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0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Interventions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909" y="1749333"/>
            <a:ext cx="5867310" cy="39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Estrogen Regimens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Transdermal estradiol patch- 0.1 mg to 0.4 mg twice weekly</a:t>
            </a:r>
          </a:p>
          <a:p>
            <a:pPr lvl="1"/>
            <a:r>
              <a:rPr lang="en-US" dirty="0" smtClean="0"/>
              <a:t>May start at 0.025 or 0.05 mg twice weekly with younger people</a:t>
            </a:r>
          </a:p>
          <a:p>
            <a:r>
              <a:rPr lang="en-US" dirty="0" smtClean="0"/>
              <a:t>Oral estradiol 0.5 mg – 6 mg daily,  may be taken sublingually</a:t>
            </a:r>
          </a:p>
          <a:p>
            <a:r>
              <a:rPr lang="en-US" dirty="0" smtClean="0"/>
              <a:t>Injections</a:t>
            </a:r>
          </a:p>
          <a:p>
            <a:pPr lvl="1"/>
            <a:r>
              <a:rPr lang="en-US" dirty="0" smtClean="0"/>
              <a:t>Estradiol </a:t>
            </a:r>
            <a:r>
              <a:rPr lang="en-US" dirty="0" err="1" smtClean="0"/>
              <a:t>Valerate</a:t>
            </a:r>
            <a:r>
              <a:rPr lang="en-US" dirty="0" smtClean="0"/>
              <a:t> 5-20 mg q 2 weeks (some sources say up to 40 mg q2 weeks)</a:t>
            </a:r>
          </a:p>
          <a:p>
            <a:pPr lvl="1"/>
            <a:r>
              <a:rPr lang="en-US" dirty="0" smtClean="0"/>
              <a:t>Estradiol </a:t>
            </a:r>
            <a:r>
              <a:rPr lang="en-US" dirty="0" err="1" smtClean="0"/>
              <a:t>Cypionate</a:t>
            </a:r>
            <a:r>
              <a:rPr lang="en-US" dirty="0" smtClean="0"/>
              <a:t> 2-10 mg q week</a:t>
            </a:r>
          </a:p>
          <a:p>
            <a:r>
              <a:rPr lang="en-US" dirty="0" smtClean="0"/>
              <a:t>Doses are for pre-orchiectomy, may be lowered postoperatively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Anti-Androgen Regimens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of Anti-androgen is to decrease testosterone production and block androgens from binding to androgen receptor</a:t>
            </a:r>
          </a:p>
          <a:p>
            <a:r>
              <a:rPr lang="en-US" dirty="0" err="1" smtClean="0"/>
              <a:t>Spironolactone</a:t>
            </a:r>
            <a:r>
              <a:rPr lang="en-US" dirty="0" smtClean="0"/>
              <a:t> 	</a:t>
            </a:r>
          </a:p>
          <a:p>
            <a:pPr lvl="1"/>
            <a:r>
              <a:rPr lang="en-US" dirty="0"/>
              <a:t>Start at 50 mg and titrate upwards</a:t>
            </a:r>
          </a:p>
          <a:p>
            <a:pPr lvl="1"/>
            <a:r>
              <a:rPr lang="en-US" dirty="0"/>
              <a:t>200 mg average</a:t>
            </a:r>
          </a:p>
          <a:p>
            <a:pPr lvl="1"/>
            <a:r>
              <a:rPr lang="en-US" dirty="0"/>
              <a:t>300 mg maximum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Masculinizing Hormone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Goals of Therapy to reduce female physical characteristics and masculinize one’s body</a:t>
            </a:r>
          </a:p>
          <a:p>
            <a:r>
              <a:rPr lang="en-US" dirty="0" smtClean="0"/>
              <a:t>Effects of Testosterone</a:t>
            </a:r>
          </a:p>
          <a:p>
            <a:pPr lvl="1"/>
            <a:r>
              <a:rPr lang="en-US" dirty="0" smtClean="0"/>
              <a:t>Increased body hair</a:t>
            </a:r>
          </a:p>
          <a:p>
            <a:pPr lvl="1"/>
            <a:r>
              <a:rPr lang="en-US" dirty="0" smtClean="0"/>
              <a:t>Lowers the voice pitch</a:t>
            </a:r>
          </a:p>
          <a:p>
            <a:pPr lvl="1"/>
            <a:r>
              <a:rPr lang="en-US" dirty="0" smtClean="0"/>
              <a:t>Induce facial hair growth</a:t>
            </a:r>
          </a:p>
          <a:p>
            <a:pPr lvl="1"/>
            <a:r>
              <a:rPr lang="en-US" dirty="0" smtClean="0"/>
              <a:t>Clitoral growth/vaginal dryness</a:t>
            </a:r>
          </a:p>
          <a:p>
            <a:pPr lvl="1"/>
            <a:r>
              <a:rPr lang="en-US" dirty="0" smtClean="0"/>
              <a:t>Increased upper body strength and musculature, redistribution of fat</a:t>
            </a:r>
          </a:p>
          <a:p>
            <a:pPr lvl="1"/>
            <a:r>
              <a:rPr lang="en-US" dirty="0" smtClean="0"/>
              <a:t>May induce hair loss on scalp, increase acne</a:t>
            </a:r>
          </a:p>
          <a:p>
            <a:pPr lvl="1"/>
            <a:r>
              <a:rPr lang="en-US" dirty="0" smtClean="0"/>
              <a:t>Increase Libido</a:t>
            </a:r>
          </a:p>
          <a:p>
            <a:pPr lvl="1"/>
            <a:r>
              <a:rPr lang="en-US" dirty="0" smtClean="0"/>
              <a:t>Decrease/stop menses</a:t>
            </a:r>
          </a:p>
        </p:txBody>
      </p:sp>
    </p:spTree>
    <p:extLst>
      <p:ext uri="{BB962C8B-B14F-4D97-AF65-F5344CB8AC3E}">
        <p14:creationId xmlns:p14="http://schemas.microsoft.com/office/powerpoint/2010/main" val="11565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Masculinizing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Masculinizing therapy does NOT</a:t>
            </a:r>
          </a:p>
          <a:p>
            <a:pPr lvl="1"/>
            <a:r>
              <a:rPr lang="en-US" dirty="0" smtClean="0"/>
              <a:t>Decrease breast size, though some atrophy does occur</a:t>
            </a:r>
          </a:p>
          <a:p>
            <a:pPr lvl="1"/>
            <a:r>
              <a:rPr lang="en-US" dirty="0" smtClean="0"/>
              <a:t>Alter voice patterns</a:t>
            </a:r>
          </a:p>
          <a:p>
            <a:pPr lvl="1"/>
            <a:r>
              <a:rPr lang="en-US" dirty="0" smtClean="0"/>
              <a:t>Typically produce enough clitoral growth sufficient for penetrative sex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Masculinizing Effects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3464" y="1490472"/>
          <a:ext cx="11512296" cy="495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432"/>
                <a:gridCol w="3837432"/>
                <a:gridCol w="3837432"/>
              </a:tblGrid>
              <a:tr h="432499">
                <a:tc>
                  <a:txBody>
                    <a:bodyPr/>
                    <a:lstStyle/>
                    <a:p>
                      <a:r>
                        <a:rPr lang="en-US" dirty="0" smtClean="0"/>
                        <a:t>Effects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Onset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endParaRPr lang="en-US" dirty="0"/>
                    </a:p>
                  </a:txBody>
                  <a:tcPr marL="68580" marR="68580"/>
                </a:tc>
              </a:tr>
              <a:tr h="432499">
                <a:tc>
                  <a:txBody>
                    <a:bodyPr/>
                    <a:lstStyle/>
                    <a:p>
                      <a:r>
                        <a:rPr lang="en-US" dirty="0" smtClean="0"/>
                        <a:t>Acne/skin oiliness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1-6</a:t>
                      </a:r>
                      <a:r>
                        <a:rPr lang="en-US" baseline="0" dirty="0" smtClean="0"/>
                        <a:t>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746505">
                <a:tc>
                  <a:txBody>
                    <a:bodyPr/>
                    <a:lstStyle/>
                    <a:p>
                      <a:r>
                        <a:rPr lang="en-US" dirty="0" smtClean="0"/>
                        <a:t>Facial/body</a:t>
                      </a:r>
                      <a:r>
                        <a:rPr lang="en-US" baseline="0" dirty="0" smtClean="0"/>
                        <a:t> hair growth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6-12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4-5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432499">
                <a:tc>
                  <a:txBody>
                    <a:bodyPr/>
                    <a:lstStyle/>
                    <a:p>
                      <a:r>
                        <a:rPr lang="en-US" dirty="0" smtClean="0"/>
                        <a:t>Scalp Hair</a:t>
                      </a:r>
                      <a:r>
                        <a:rPr lang="en-US" baseline="0" dirty="0" smtClean="0"/>
                        <a:t> loss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6-12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  <a:tr h="746505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muscle mass/strength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6-12 months 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2-5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432499">
                <a:tc>
                  <a:txBody>
                    <a:bodyPr/>
                    <a:lstStyle/>
                    <a:p>
                      <a:r>
                        <a:rPr lang="en-US" dirty="0" smtClean="0"/>
                        <a:t>Fat redistribution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1-6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2-5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432499">
                <a:tc>
                  <a:txBody>
                    <a:bodyPr/>
                    <a:lstStyle/>
                    <a:p>
                      <a:r>
                        <a:rPr lang="en-US" dirty="0" smtClean="0"/>
                        <a:t>Cessation of menses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2-6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  <a:tr h="432499">
                <a:tc>
                  <a:txBody>
                    <a:bodyPr/>
                    <a:lstStyle/>
                    <a:p>
                      <a:r>
                        <a:rPr lang="en-US" dirty="0" smtClean="0"/>
                        <a:t>Clitoral enlargement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432499">
                <a:tc>
                  <a:txBody>
                    <a:bodyPr/>
                    <a:lstStyle/>
                    <a:p>
                      <a:r>
                        <a:rPr lang="en-US" dirty="0" smtClean="0"/>
                        <a:t>Vaginal</a:t>
                      </a:r>
                      <a:r>
                        <a:rPr lang="en-US" baseline="0" dirty="0" smtClean="0"/>
                        <a:t> atrophy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years</a:t>
                      </a:r>
                      <a:endParaRPr lang="en-US" dirty="0"/>
                    </a:p>
                  </a:txBody>
                  <a:tcPr marL="68580" marR="68580"/>
                </a:tc>
              </a:tr>
              <a:tr h="432499">
                <a:tc>
                  <a:txBody>
                    <a:bodyPr/>
                    <a:lstStyle/>
                    <a:p>
                      <a:r>
                        <a:rPr lang="en-US" dirty="0" smtClean="0"/>
                        <a:t>Deepening of voice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6-12 months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5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0" y="152400"/>
            <a:ext cx="950460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Known Risks of   Testosterone Therapy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9094" y="986307"/>
          <a:ext cx="11475075" cy="560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025"/>
                <a:gridCol w="3825025"/>
                <a:gridCol w="3825025"/>
              </a:tblGrid>
              <a:tr h="346129">
                <a:tc>
                  <a:txBody>
                    <a:bodyPr/>
                    <a:lstStyle/>
                    <a:p>
                      <a:r>
                        <a:rPr lang="en-US" dirty="0" smtClean="0"/>
                        <a:t>Side</a:t>
                      </a:r>
                      <a:r>
                        <a:rPr lang="en-US" baseline="0" dirty="0" smtClean="0"/>
                        <a:t> Effect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Degree of Risk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 marL="68580" marR="68580"/>
                </a:tc>
              </a:tr>
              <a:tr h="605725">
                <a:tc>
                  <a:txBody>
                    <a:bodyPr/>
                    <a:lstStyle/>
                    <a:p>
                      <a:r>
                        <a:rPr lang="en-US" dirty="0" smtClean="0"/>
                        <a:t>Polycythemia- too many red blood cells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risk if testosterone above target</a:t>
                      </a:r>
                      <a:r>
                        <a:rPr lang="en-US" baseline="0" dirty="0" smtClean="0"/>
                        <a:t> range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Monitor</a:t>
                      </a:r>
                      <a:r>
                        <a:rPr lang="en-US" baseline="0" dirty="0" smtClean="0"/>
                        <a:t> CBC, phlebotomy as treatment</a:t>
                      </a:r>
                      <a:endParaRPr lang="en-US" dirty="0"/>
                    </a:p>
                  </a:txBody>
                  <a:tcPr marL="68580" marR="68580"/>
                </a:tc>
              </a:tr>
              <a:tr h="605725">
                <a:tc>
                  <a:txBody>
                    <a:bodyPr/>
                    <a:lstStyle/>
                    <a:p>
                      <a:r>
                        <a:rPr lang="en-US" dirty="0" smtClean="0"/>
                        <a:t>Lipid changes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TG by 31 mg/dL, LDL increased, HDL lower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evidence of increased CV mortality</a:t>
                      </a:r>
                      <a:endParaRPr lang="en-US" dirty="0"/>
                    </a:p>
                  </a:txBody>
                  <a:tcPr marL="68580" marR="68580"/>
                </a:tc>
              </a:tr>
              <a:tr h="605725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intraabdominal</a:t>
                      </a:r>
                      <a:r>
                        <a:rPr lang="en-US" baseline="0" dirty="0" smtClean="0"/>
                        <a:t> fat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risk of DM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fasting glucose, some insulin resistance at baseline (possible PCOS)</a:t>
                      </a:r>
                      <a:endParaRPr lang="en-US" dirty="0"/>
                    </a:p>
                  </a:txBody>
                  <a:tcPr marL="68580" marR="68580"/>
                </a:tc>
              </a:tr>
              <a:tr h="605725">
                <a:tc>
                  <a:txBody>
                    <a:bodyPr/>
                    <a:lstStyle/>
                    <a:p>
                      <a:r>
                        <a:rPr lang="en-US" dirty="0" smtClean="0"/>
                        <a:t>Vaginal atrophy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Increases risk of contracting STI</a:t>
                      </a:r>
                      <a:endParaRPr lang="en-US" dirty="0"/>
                    </a:p>
                  </a:txBody>
                  <a:tcPr marL="68580" marR="68580"/>
                </a:tc>
              </a:tr>
              <a:tr h="865322">
                <a:tc>
                  <a:txBody>
                    <a:bodyPr/>
                    <a:lstStyle/>
                    <a:p>
                      <a:r>
                        <a:rPr lang="en-US" dirty="0" smtClean="0"/>
                        <a:t>Bone health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</a:t>
                      </a:r>
                      <a:r>
                        <a:rPr lang="en-US" baseline="0" dirty="0" smtClean="0"/>
                        <a:t> BMD after </a:t>
                      </a:r>
                      <a:r>
                        <a:rPr lang="en-US" baseline="0" dirty="0" err="1" smtClean="0"/>
                        <a:t>oopherectomy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r>
                        <a:rPr lang="en-US" baseline="0" dirty="0" smtClean="0"/>
                        <a:t> of fracture not studied,  pre-surgical testosterone maintained bone mass</a:t>
                      </a:r>
                      <a:endParaRPr lang="en-US" dirty="0"/>
                    </a:p>
                  </a:txBody>
                  <a:tcPr marL="68580" marR="68580"/>
                </a:tc>
              </a:tr>
              <a:tr h="865322">
                <a:tc>
                  <a:txBody>
                    <a:bodyPr/>
                    <a:lstStyle/>
                    <a:p>
                      <a:r>
                        <a:rPr lang="en-US" dirty="0" smtClean="0"/>
                        <a:t>Breast, ovarian,</a:t>
                      </a:r>
                      <a:r>
                        <a:rPr lang="en-US" baseline="0" dirty="0" smtClean="0"/>
                        <a:t> uterine cancer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cases of breast cancer, ovarian cortex and stroma thickened, but only few case reports of cancer, uterine atrophy, less likely hyperplasia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r>
                        <a:rPr lang="en-US" baseline="0" dirty="0" smtClean="0"/>
                        <a:t> comparable to natal males, less risk than natal females</a:t>
                      </a:r>
                      <a:endParaRPr lang="en-US" dirty="0"/>
                    </a:p>
                  </a:txBody>
                  <a:tcPr marL="68580" marR="68580"/>
                </a:tc>
              </a:tr>
              <a:tr h="605725"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 changes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aggression, increased libido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</a:t>
                      </a:r>
                      <a:r>
                        <a:rPr lang="en-US" baseline="0" dirty="0" smtClean="0"/>
                        <a:t> depression and anxiety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8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Testosterone Regimens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Topical patch- 5-10 mg q24 hours</a:t>
            </a:r>
          </a:p>
          <a:p>
            <a:r>
              <a:rPr lang="en-US" dirty="0" smtClean="0"/>
              <a:t>Topical gel- 5-10 g daily</a:t>
            </a:r>
          </a:p>
          <a:p>
            <a:pPr lvl="1"/>
            <a:r>
              <a:rPr lang="en-US" dirty="0" smtClean="0"/>
              <a:t>WARNING- gel can transfer to close contacts easily</a:t>
            </a:r>
            <a:endParaRPr lang="en-US" dirty="0"/>
          </a:p>
          <a:p>
            <a:r>
              <a:rPr lang="en-US" dirty="0" smtClean="0"/>
              <a:t>Injectable- Testosterone </a:t>
            </a:r>
            <a:r>
              <a:rPr lang="en-US" dirty="0" err="1" smtClean="0"/>
              <a:t>cypionate</a:t>
            </a:r>
            <a:r>
              <a:rPr lang="en-US" dirty="0" smtClean="0"/>
              <a:t> or Testosterone </a:t>
            </a:r>
            <a:r>
              <a:rPr lang="en-US" dirty="0" err="1" smtClean="0"/>
              <a:t>enanthate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Initial dose 25-40 mg weekly, or 50-80 mg every 2 weeks</a:t>
            </a:r>
            <a:endParaRPr lang="en-US" dirty="0"/>
          </a:p>
          <a:p>
            <a:pPr lvl="1"/>
            <a:r>
              <a:rPr lang="en-US" dirty="0" smtClean="0"/>
              <a:t>Titrate up to clinical effect and testosterone levels within normal range for natal males</a:t>
            </a:r>
          </a:p>
          <a:p>
            <a:pPr lvl="1"/>
            <a:r>
              <a:rPr lang="en-US" dirty="0" smtClean="0"/>
              <a:t>Typical dose 50-100 mg Q week or 100-200 mg Q 2 weeks</a:t>
            </a:r>
          </a:p>
          <a:p>
            <a:r>
              <a:rPr lang="en-US" dirty="0" smtClean="0"/>
              <a:t>Subcutaneous testosterone- Jo Olson published on use of subcutaneous testosterone-  can be used safely, doses needed are half of intramuscular and has less variability in levels than intramuscular</a:t>
            </a:r>
            <a:endParaRPr lang="en-US" dirty="0"/>
          </a:p>
          <a:p>
            <a:pPr lvl="1"/>
            <a:r>
              <a:rPr lang="en-US" dirty="0" smtClean="0"/>
              <a:t>Can use 25-50mg subcutaneously weekly</a:t>
            </a:r>
          </a:p>
          <a:p>
            <a:r>
              <a:rPr lang="en-US" dirty="0" smtClean="0"/>
              <a:t>Testosterone pellets</a:t>
            </a:r>
          </a:p>
          <a:p>
            <a:r>
              <a:rPr lang="en-US" dirty="0" smtClean="0"/>
              <a:t>Increase dose to mimic pubertal stages </a:t>
            </a:r>
          </a:p>
        </p:txBody>
      </p:sp>
    </p:spTree>
    <p:extLst>
      <p:ext uri="{BB962C8B-B14F-4D97-AF65-F5344CB8AC3E}">
        <p14:creationId xmlns:p14="http://schemas.microsoft.com/office/powerpoint/2010/main" val="27546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 of Non-Prescribed Medications and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Hormones obtained from the internet or friends may be of dubious quality and unknown doses </a:t>
            </a:r>
          </a:p>
          <a:p>
            <a:r>
              <a:rPr lang="en-US" dirty="0" smtClean="0"/>
              <a:t>Injectable hormones have risks of shared vials or shared needles</a:t>
            </a:r>
          </a:p>
          <a:p>
            <a:r>
              <a:rPr lang="en-US" dirty="0" smtClean="0"/>
              <a:t>There are higher risks of certain types of estrogen </a:t>
            </a:r>
          </a:p>
          <a:p>
            <a:r>
              <a:rPr lang="en-US" dirty="0" smtClean="0"/>
              <a:t>Silicone injections can cause infections, be disfiguring, or trigger a life-threatening reaction in the body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756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options for non-binary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GnRH</a:t>
            </a:r>
            <a:r>
              <a:rPr lang="en-US" dirty="0" smtClean="0"/>
              <a:t> </a:t>
            </a:r>
            <a:r>
              <a:rPr lang="en-US" dirty="0" err="1" smtClean="0"/>
              <a:t>agognists</a:t>
            </a:r>
            <a:r>
              <a:rPr lang="en-US" dirty="0" smtClean="0"/>
              <a:t> can lower hormones- but not indefinitely </a:t>
            </a:r>
          </a:p>
          <a:p>
            <a:r>
              <a:rPr lang="en-US" dirty="0" smtClean="0"/>
              <a:t>Low dose testosterone </a:t>
            </a:r>
          </a:p>
          <a:p>
            <a:r>
              <a:rPr lang="en-US" dirty="0" smtClean="0"/>
              <a:t>Estradiol used without male hormone blocker </a:t>
            </a:r>
          </a:p>
          <a:p>
            <a:r>
              <a:rPr lang="en-US" dirty="0" smtClean="0"/>
              <a:t>Intrauterine Device or implanted progesterone to stop periods</a:t>
            </a:r>
          </a:p>
          <a:p>
            <a:r>
              <a:rPr lang="en-US" dirty="0" smtClean="0"/>
              <a:t>Surgery without hormones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1189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options to preserve fertility</a:t>
            </a:r>
          </a:p>
          <a:p>
            <a:pPr lvl="1"/>
            <a:r>
              <a:rPr lang="en-US" dirty="0" smtClean="0"/>
              <a:t>Must be physically late in puberty</a:t>
            </a:r>
          </a:p>
          <a:p>
            <a:pPr lvl="2"/>
            <a:r>
              <a:rPr lang="en-US" dirty="0"/>
              <a:t>Sperm production occurs, on average, at age 13-14, with Tanner III-IV testes and II-III pubic hair</a:t>
            </a:r>
          </a:p>
          <a:p>
            <a:pPr lvl="2"/>
            <a:r>
              <a:rPr lang="en-US" dirty="0" smtClean="0"/>
              <a:t>Egg </a:t>
            </a:r>
            <a:r>
              <a:rPr lang="en-US" dirty="0"/>
              <a:t>maturation occurs, on average at age 12-13, with Tanner IV breasts and pubic </a:t>
            </a:r>
            <a:r>
              <a:rPr lang="en-US" dirty="0" smtClean="0"/>
              <a:t>hair</a:t>
            </a:r>
          </a:p>
          <a:p>
            <a:pPr lvl="1"/>
            <a:r>
              <a:rPr lang="en-US" dirty="0" smtClean="0"/>
              <a:t>In order to harvest eggs, must take medications, invasive, expensive, and unclear feasibility</a:t>
            </a:r>
          </a:p>
          <a:p>
            <a:pPr lvl="1"/>
            <a:r>
              <a:rPr lang="en-US" dirty="0" smtClean="0"/>
              <a:t>Sperm preservation relatively less expensive and simpler</a:t>
            </a:r>
          </a:p>
          <a:p>
            <a:pPr lvl="1"/>
            <a:r>
              <a:rPr lang="en-US" dirty="0" smtClean="0"/>
              <a:t>If puberty blockers are used, then one cannot just collect sperm or eggs because they will be immature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7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15683"/>
            <a:ext cx="9144000" cy="1655762"/>
          </a:xfrm>
        </p:spPr>
        <p:txBody>
          <a:bodyPr/>
          <a:lstStyle/>
          <a:p>
            <a:r>
              <a:rPr lang="en-US" dirty="0" smtClean="0"/>
              <a:t>Doing Nothing Can be Harmful!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85" y="876121"/>
            <a:ext cx="6835641" cy="32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Blockers, no significant pubertal development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Testicular or ovarian biopsy to see if there has been sperm/egg development</a:t>
            </a:r>
          </a:p>
          <a:p>
            <a:r>
              <a:rPr lang="en-US" dirty="0" smtClean="0"/>
              <a:t>No current options for fertility preservation</a:t>
            </a:r>
          </a:p>
          <a:p>
            <a:r>
              <a:rPr lang="en-US" dirty="0" smtClean="0"/>
              <a:t>However, there have been advances of cryopreservation of </a:t>
            </a:r>
            <a:r>
              <a:rPr lang="en-US" dirty="0" err="1" smtClean="0"/>
              <a:t>prepubertal</a:t>
            </a:r>
            <a:r>
              <a:rPr lang="en-US" dirty="0" smtClean="0"/>
              <a:t> ovary with later successful fertility (used as part of cancer protocols)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Blockers after pubertal development, or no blockers, and have been on sex hormone therapy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development has already occurred, there may be options for fertility preservation, even after hormone therapy</a:t>
            </a:r>
          </a:p>
          <a:p>
            <a:r>
              <a:rPr lang="en-US" dirty="0" smtClean="0"/>
              <a:t>Transmen have had pregnancies (intentional or not) after being on testosterone for years</a:t>
            </a:r>
          </a:p>
          <a:p>
            <a:r>
              <a:rPr lang="en-US" dirty="0" smtClean="0"/>
              <a:t>Transwomen have had sperm production after being on estrogen for years</a:t>
            </a:r>
          </a:p>
          <a:p>
            <a:r>
              <a:rPr lang="en-US" dirty="0" smtClean="0"/>
              <a:t>There is no guarantee of fertility or infertility after hormone therapy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5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Options for </a:t>
            </a:r>
            <a:r>
              <a:rPr lang="en-US" smtClean="0"/>
              <a:t>Trans Youth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There are people who choose not to have surgery or cannot have surgery</a:t>
            </a:r>
          </a:p>
          <a:p>
            <a:r>
              <a:rPr lang="en-US" dirty="0" smtClean="0"/>
              <a:t>Top surgery (double incision or </a:t>
            </a:r>
            <a:r>
              <a:rPr lang="en-US" dirty="0" err="1" smtClean="0"/>
              <a:t>periareolar</a:t>
            </a:r>
            <a:r>
              <a:rPr lang="en-US" dirty="0" smtClean="0"/>
              <a:t>/keyhole) is performed by some surgeons for affirmed males under 18 years</a:t>
            </a:r>
          </a:p>
          <a:p>
            <a:r>
              <a:rPr lang="en-US" dirty="0" smtClean="0"/>
              <a:t>Genital reconstruction  is typically reserved for those 18 years and above</a:t>
            </a:r>
          </a:p>
          <a:p>
            <a:pPr lvl="1"/>
            <a:r>
              <a:rPr lang="en-US" dirty="0" smtClean="0"/>
              <a:t>Additional surgeries for transmen are removal of uterus and ovaries, removal of cervix and vagina</a:t>
            </a:r>
          </a:p>
          <a:p>
            <a:pPr lvl="1"/>
            <a:r>
              <a:rPr lang="en-US" dirty="0" smtClean="0"/>
              <a:t>Additional surgeries for transwomen are removal of testes and scrotum, removal of penis</a:t>
            </a:r>
          </a:p>
          <a:p>
            <a:r>
              <a:rPr lang="en-US" dirty="0" smtClean="0"/>
              <a:t>Other surgeries, such as facial feminization, tracheal shave, or breast augmentation, are sometimes performed</a:t>
            </a:r>
          </a:p>
          <a:p>
            <a:r>
              <a:rPr lang="en-US" dirty="0" smtClean="0"/>
              <a:t>With early use of puberty blockers, many of these surgeries can be avoided </a:t>
            </a:r>
          </a:p>
          <a:p>
            <a:r>
              <a:rPr lang="en-US" dirty="0" smtClean="0"/>
              <a:t>However, there will be less penile skin for vaginal construction</a:t>
            </a:r>
          </a:p>
          <a:p>
            <a:r>
              <a:rPr lang="en-US" dirty="0" smtClean="0"/>
              <a:t>Surgeries have not been covered in the past, however, an increasing number of insurance plans are covering surgeries if medically necessary</a:t>
            </a:r>
          </a:p>
        </p:txBody>
      </p:sp>
    </p:spTree>
    <p:extLst>
      <p:ext uri="{BB962C8B-B14F-4D97-AF65-F5344CB8AC3E}">
        <p14:creationId xmlns:p14="http://schemas.microsoft.com/office/powerpoint/2010/main" val="3753282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Vaginoplasty </a:t>
            </a:r>
            <a:br>
              <a:rPr lang="en-US" sz="3600"/>
            </a:br>
            <a:r>
              <a:rPr lang="en-US" sz="3600"/>
              <a:t>compared to genetic female</a:t>
            </a:r>
          </a:p>
        </p:txBody>
      </p:sp>
      <p:pic>
        <p:nvPicPr>
          <p:cNvPr id="66563" name="Picture 6" descr="natal vulv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526" y="2244726"/>
            <a:ext cx="3624263" cy="3205163"/>
          </a:xfrm>
          <a:noFill/>
        </p:spPr>
      </p:pic>
      <p:pic>
        <p:nvPicPr>
          <p:cNvPr id="66564" name="Picture 7" descr="bowers110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9901" y="2244726"/>
            <a:ext cx="3624263" cy="3205163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735536" y="592999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courtesy of Eva </a:t>
            </a:r>
            <a:r>
              <a:rPr lang="en-US" dirty="0" err="1"/>
              <a:t>Hersch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2783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Vaginoplasty: Penile skin inversion technique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76" y="1346105"/>
            <a:ext cx="5769864" cy="48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8328" y="465709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/>
              <a:t>					  Neovaginal 							Dilation</a:t>
            </a:r>
          </a:p>
        </p:txBody>
      </p:sp>
      <p:pic>
        <p:nvPicPr>
          <p:cNvPr id="74755" name="Picture 4" descr="mtf2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429001"/>
            <a:ext cx="3810000" cy="2576513"/>
          </a:xfrm>
          <a:noFill/>
        </p:spPr>
      </p:pic>
      <p:pic>
        <p:nvPicPr>
          <p:cNvPr id="74756" name="Picture 5" descr="mtf2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68663"/>
            <a:ext cx="3962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6" descr="mtf2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9530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6477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courtesy of Eva </a:t>
            </a:r>
            <a:r>
              <a:rPr lang="en-US" dirty="0" err="1"/>
              <a:t>Hersch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3147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7813"/>
            <a:ext cx="8382000" cy="1143000"/>
          </a:xfrm>
        </p:spPr>
        <p:txBody>
          <a:bodyPr/>
          <a:lstStyle/>
          <a:p>
            <a:pPr eaLnBrk="1" hangingPunct="1"/>
            <a:r>
              <a:rPr lang="en-US" sz="3200"/>
              <a:t>Vaginoplasty: colon graft technique</a:t>
            </a:r>
            <a:endParaRPr lang="en-US" sz="3200" b="1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Similar to scrotal skin grafts, but vagina is constructed from rectosigmoid colon tissue. </a:t>
            </a:r>
          </a:p>
          <a:p>
            <a:pPr eaLnBrk="1" hangingPunct="1"/>
            <a:r>
              <a:rPr lang="en-US" smtClean="0"/>
              <a:t>Advantage: vagina is deep and self-lubricated. </a:t>
            </a:r>
          </a:p>
          <a:p>
            <a:pPr eaLnBrk="1" hangingPunct="1"/>
            <a:r>
              <a:rPr lang="en-US" smtClean="0"/>
              <a:t>Disadvantages: </a:t>
            </a:r>
          </a:p>
          <a:p>
            <a:pPr lvl="1" eaLnBrk="1" hangingPunct="1"/>
            <a:r>
              <a:rPr lang="en-US" sz="3200"/>
              <a:t>invasive bowel surgery</a:t>
            </a:r>
          </a:p>
          <a:p>
            <a:pPr lvl="1" eaLnBrk="1" hangingPunct="1"/>
            <a:r>
              <a:rPr lang="en-US" sz="3200"/>
              <a:t>excessive chronic vaginal drainage</a:t>
            </a:r>
          </a:p>
        </p:txBody>
      </p:sp>
    </p:spTree>
    <p:extLst>
      <p:ext uri="{BB962C8B-B14F-4D97-AF65-F5344CB8AC3E}">
        <p14:creationId xmlns:p14="http://schemas.microsoft.com/office/powerpoint/2010/main" val="27626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Masculinizing Chest Surgery</a:t>
            </a:r>
          </a:p>
        </p:txBody>
      </p:sp>
      <p:pic>
        <p:nvPicPr>
          <p:cNvPr id="93187" name="Picture 12" descr="Copy%20of%20lemmonie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76401"/>
            <a:ext cx="6295073" cy="2937701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506935" y="569322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courtesy of Eva </a:t>
            </a:r>
            <a:r>
              <a:rPr lang="en-US" dirty="0" err="1"/>
              <a:t>Hersch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7905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Metaoidioplasty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Ability to urinate while 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Preservation of sensation to clitoris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Removal of vaginal cavity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Creation of a scrotal sac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Approx duration of surgery: 3-4 hours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Procedure: Clitoris release to form mini-phallus, create neourethra from mucosa of  labia minora and vagina, create neoscrotum with labia majora, insert testicular implants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6477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courtesy of Eva </a:t>
            </a:r>
            <a:r>
              <a:rPr lang="en-US" dirty="0" err="1"/>
              <a:t>Hersch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7450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Metaoidoplasty result</a:t>
            </a:r>
          </a:p>
        </p:txBody>
      </p:sp>
      <p:pic>
        <p:nvPicPr>
          <p:cNvPr id="96259" name="Picture 6" descr="complete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0425" y="1855789"/>
            <a:ext cx="4160838" cy="398303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7878536" y="575854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courtesy of Eva </a:t>
            </a:r>
            <a:r>
              <a:rPr lang="en-US" dirty="0" err="1"/>
              <a:t>Hersch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32383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				</a:t>
            </a:r>
            <a:r>
              <a:rPr lang="en-US" dirty="0" err="1" smtClean="0"/>
              <a:t>Phalloplasty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125" y="1677194"/>
            <a:ext cx="71437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Interventions for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Fully reversible interventions. </a:t>
            </a:r>
            <a:endParaRPr lang="en-US" dirty="0" smtClean="0"/>
          </a:p>
          <a:p>
            <a:pPr lvl="1"/>
            <a:r>
              <a:rPr lang="en-US" dirty="0" err="1" smtClean="0"/>
              <a:t>GnRH</a:t>
            </a:r>
            <a:r>
              <a:rPr lang="en-US" dirty="0" smtClean="0"/>
              <a:t> agonists “puberty blockers”</a:t>
            </a:r>
          </a:p>
          <a:p>
            <a:pPr lvl="1"/>
            <a:r>
              <a:rPr lang="en-US" dirty="0" smtClean="0"/>
              <a:t>Spironolactone to decrease testosterone</a:t>
            </a:r>
          </a:p>
          <a:p>
            <a:pPr lvl="1"/>
            <a:r>
              <a:rPr lang="en-US" dirty="0" smtClean="0"/>
              <a:t>Oral contraceptives or Progestin to suppress menses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Partially reversible interventions. </a:t>
            </a:r>
            <a:endParaRPr lang="en-US" dirty="0" smtClean="0"/>
          </a:p>
          <a:p>
            <a:pPr lvl="1"/>
            <a:r>
              <a:rPr lang="en-US" dirty="0" smtClean="0"/>
              <a:t>Hormone therapy</a:t>
            </a:r>
            <a:endParaRPr lang="en-US" dirty="0"/>
          </a:p>
          <a:p>
            <a:r>
              <a:rPr lang="en-US" dirty="0"/>
              <a:t>3. Irreversible interventions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Surgical procedures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0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Phalloplasty, demonstrating urethroplasty</a:t>
            </a:r>
          </a:p>
        </p:txBody>
      </p:sp>
      <p:pic>
        <p:nvPicPr>
          <p:cNvPr id="101379" name="Picture 3" descr="phalo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5257800" cy="4503738"/>
          </a:xfrm>
          <a:noFill/>
        </p:spPr>
      </p:pic>
      <p:pic>
        <p:nvPicPr>
          <p:cNvPr id="101380" name="Picture 4" descr="phal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600200"/>
            <a:ext cx="3417888" cy="3175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7135586" y="570139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courtesy of Eva </a:t>
            </a:r>
            <a:r>
              <a:rPr lang="en-US" dirty="0" err="1"/>
              <a:t>Hersch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4442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World Professional Association for Transgender Health (WPATH) Standard of Care, Seventh Version, 2012</a:t>
            </a:r>
          </a:p>
          <a:p>
            <a:r>
              <a:rPr lang="en-US" dirty="0" smtClean="0"/>
              <a:t>Primary Care Protocol for Transgender Patient Care, 2011- UCSF Center for Transgender Excellence </a:t>
            </a:r>
          </a:p>
          <a:p>
            <a:r>
              <a:rPr lang="en-US" dirty="0" smtClean="0"/>
              <a:t>The Endocrine Society Clinical Practice Guidelines- Endocrine Treatment of Transsexual Persons, 2009</a:t>
            </a:r>
          </a:p>
          <a:p>
            <a:r>
              <a:rPr lang="en-US" dirty="0" smtClean="0"/>
              <a:t>Protocols for Hormonal Gender Reassignment- Tom Waddell Center, 2006</a:t>
            </a:r>
          </a:p>
          <a:p>
            <a:r>
              <a:rPr lang="en-US" dirty="0" smtClean="0"/>
              <a:t>Guidelines for Transgender Care, Trans Care Project, 2006, Vancouver, British Columbia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0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cs typeface="Times New Roman" pitchFamily="18" charset="0"/>
              </a:rPr>
              <a:t>Typical Puberty</a:t>
            </a:r>
            <a:r>
              <a:rPr lang="en-US" dirty="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Female puberty ‑ onset (breast bud) age 8 to age 13 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 menarche &lt; 5 years from breast bud</a:t>
            </a:r>
          </a:p>
          <a:p>
            <a:pPr algn="just" eaLnBrk="1" hangingPunct="1"/>
            <a:r>
              <a:rPr lang="en-US" dirty="0" smtClean="0">
                <a:cs typeface="Times New Roman" pitchFamily="18" charset="0"/>
              </a:rPr>
              <a:t>Male puberty ‑ onset (testicular enlargement) </a:t>
            </a:r>
            <a:r>
              <a:rPr lang="en-US" u="sng" dirty="0" smtClean="0">
                <a:cs typeface="Times New Roman" pitchFamily="18" charset="0"/>
              </a:rPr>
              <a:t>&gt;</a:t>
            </a:r>
            <a:r>
              <a:rPr lang="en-US" dirty="0" smtClean="0">
                <a:cs typeface="Times New Roman" pitchFamily="18" charset="0"/>
              </a:rPr>
              <a:t> age 9, to onset by age 14</a:t>
            </a:r>
          </a:p>
          <a:p>
            <a:pPr algn="just" eaLnBrk="1" hangingPunct="1"/>
            <a:r>
              <a:rPr lang="en-US" dirty="0" smtClean="0">
                <a:cs typeface="Times New Roman" pitchFamily="18" charset="0"/>
              </a:rPr>
              <a:t>Pace of puberty</a:t>
            </a:r>
          </a:p>
          <a:p>
            <a:pPr lvl="1" algn="just"/>
            <a:r>
              <a:rPr lang="en-US" dirty="0">
                <a:cs typeface="Times New Roman" pitchFamily="18" charset="0"/>
              </a:rPr>
              <a:t>T</a:t>
            </a:r>
            <a:r>
              <a:rPr lang="en-US" dirty="0" smtClean="0">
                <a:cs typeface="Times New Roman" pitchFamily="18" charset="0"/>
              </a:rPr>
              <a:t>ypically 2 years from breast bud to first period</a:t>
            </a:r>
          </a:p>
          <a:p>
            <a:pPr lvl="1" algn="just"/>
            <a:r>
              <a:rPr lang="en-US" dirty="0" smtClean="0">
                <a:cs typeface="Times New Roman" pitchFamily="18" charset="0"/>
              </a:rPr>
              <a:t>Typically 2 years from testicular enlargement to growth spurt, voice changes, facial hair</a:t>
            </a:r>
          </a:p>
          <a:p>
            <a:pPr algn="just" eaLnBrk="1" hangingPunct="1"/>
            <a:endParaRPr lang="en-US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4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1100809"/>
            <a:ext cx="10515600" cy="5151385"/>
            <a:chOff x="295530" y="1667928"/>
            <a:chExt cx="11279822" cy="47108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720"/>
            <a:stretch/>
          </p:blipFill>
          <p:spPr>
            <a:xfrm>
              <a:off x="3856136" y="1667928"/>
              <a:ext cx="7719216" cy="47108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530" y="2319380"/>
              <a:ext cx="2895851" cy="3407959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Female Pubertal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1202436"/>
            <a:ext cx="10667999" cy="5456272"/>
            <a:chOff x="1118524" y="1271016"/>
            <a:chExt cx="10850545" cy="44531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/>
            <a:srcRect t="47120"/>
            <a:stretch/>
          </p:blipFill>
          <p:spPr>
            <a:xfrm>
              <a:off x="5168954" y="1271016"/>
              <a:ext cx="6800115" cy="445312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524" y="1560437"/>
              <a:ext cx="2109399" cy="3206774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Male Pubertal Development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“Side Effects” of 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Masculinizing changes of puberty</a:t>
            </a:r>
          </a:p>
          <a:p>
            <a:pPr lvl="1"/>
            <a:r>
              <a:rPr lang="en-US" dirty="0" smtClean="0"/>
              <a:t>Deepening of voice</a:t>
            </a:r>
          </a:p>
          <a:p>
            <a:pPr lvl="1"/>
            <a:r>
              <a:rPr lang="en-US" dirty="0" smtClean="0"/>
              <a:t>Adam’s apple</a:t>
            </a:r>
          </a:p>
          <a:p>
            <a:pPr lvl="1"/>
            <a:r>
              <a:rPr lang="en-US" dirty="0" smtClean="0"/>
              <a:t>Facial and body hair</a:t>
            </a:r>
          </a:p>
          <a:p>
            <a:pPr lvl="1"/>
            <a:r>
              <a:rPr lang="en-US" dirty="0" smtClean="0"/>
              <a:t>Skeletal changes of face</a:t>
            </a:r>
          </a:p>
          <a:p>
            <a:r>
              <a:rPr lang="en-US" dirty="0" smtClean="0"/>
              <a:t>Feminizing changes of puberty</a:t>
            </a:r>
          </a:p>
          <a:p>
            <a:pPr lvl="1"/>
            <a:r>
              <a:rPr lang="en-US" dirty="0" smtClean="0"/>
              <a:t>Breast growth</a:t>
            </a:r>
          </a:p>
          <a:p>
            <a:pPr lvl="1"/>
            <a:r>
              <a:rPr lang="en-US" dirty="0" smtClean="0"/>
              <a:t>Change in body shape- hips/thighs</a:t>
            </a:r>
          </a:p>
          <a:p>
            <a:pPr lvl="1"/>
            <a:r>
              <a:rPr lang="en-US" dirty="0" smtClean="0"/>
              <a:t>Menstrual cycles (reversible)</a:t>
            </a:r>
          </a:p>
        </p:txBody>
      </p:sp>
    </p:spTree>
    <p:extLst>
      <p:ext uri="{BB962C8B-B14F-4D97-AF65-F5344CB8AC3E}">
        <p14:creationId xmlns:p14="http://schemas.microsoft.com/office/powerpoint/2010/main" val="607734663"/>
      </p:ext>
    </p:extLst>
  </p:cSld>
  <p:clrMapOvr>
    <a:masterClrMapping/>
  </p:clrMapOvr>
</p:sld>
</file>

<file path=ppt/theme/theme1.xml><?xml version="1.0" encoding="utf-8"?>
<a:theme xmlns:a="http://schemas.openxmlformats.org/drawingml/2006/main" name="Chase Brext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ase Brexton" id="{D8032BF3-19BE-440E-80AB-9B3F00A36D15}" vid="{AE7FCF6E-6AE6-4780-A983-4EC1ABE18D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2665</Words>
  <Application>Microsoft Office PowerPoint</Application>
  <PresentationFormat>Custom</PresentationFormat>
  <Paragraphs>397</Paragraphs>
  <Slides>51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Chase Brexton</vt:lpstr>
      <vt:lpstr>Gender Dysphoria in Children and Adolescents:  Medical Considerations</vt:lpstr>
      <vt:lpstr>I have no relevant financial relationships with commercial interests I WILL be discussing off-label uses of medications </vt:lpstr>
      <vt:lpstr>Medical Interventions</vt:lpstr>
      <vt:lpstr>PowerPoint Presentation</vt:lpstr>
      <vt:lpstr>Physical Interventions for Adolescents</vt:lpstr>
      <vt:lpstr>Typical Puberty </vt:lpstr>
      <vt:lpstr>Female Pubertal Development </vt:lpstr>
      <vt:lpstr>Male Pubertal Development </vt:lpstr>
      <vt:lpstr>“Side Effects” of Puberty</vt:lpstr>
      <vt:lpstr>The Dutch Protocol</vt:lpstr>
      <vt:lpstr>Psychological Outcome after Puberty Suppression and Gender Reassignment</vt:lpstr>
      <vt:lpstr>GnRH agonists</vt:lpstr>
      <vt:lpstr>GnRH Agonists</vt:lpstr>
      <vt:lpstr>Puberty Blocker Regimens</vt:lpstr>
      <vt:lpstr>PowerPoint Presentation</vt:lpstr>
      <vt:lpstr>Benefits of Puberty Blockers </vt:lpstr>
      <vt:lpstr>Risks of Puberty Blockers</vt:lpstr>
      <vt:lpstr>Effects on Bone Mass </vt:lpstr>
      <vt:lpstr>Cost of Puberty Blockers</vt:lpstr>
      <vt:lpstr>Puberty Blockers for Older Adolescents</vt:lpstr>
      <vt:lpstr>Timing of Puberty Blockers</vt:lpstr>
      <vt:lpstr>Monitoring During Puberty Blocking</vt:lpstr>
      <vt:lpstr>Cross-sex hormone therapy</vt:lpstr>
      <vt:lpstr>Feminizing Hormone Therapy</vt:lpstr>
      <vt:lpstr>Feminizing Therapy</vt:lpstr>
      <vt:lpstr>Feminizing Therapy</vt:lpstr>
      <vt:lpstr>Timing of Feminizing Effects</vt:lpstr>
      <vt:lpstr>Known Risks of Feminizing Therapy</vt:lpstr>
      <vt:lpstr>Known Risks of Feminizing Therapy</vt:lpstr>
      <vt:lpstr>Estrogen Regimens</vt:lpstr>
      <vt:lpstr>Anti-Androgen Regimens</vt:lpstr>
      <vt:lpstr>Masculinizing Hormone Therapy</vt:lpstr>
      <vt:lpstr>Masculinizing Therapy</vt:lpstr>
      <vt:lpstr>Timing of Masculinizing Effects</vt:lpstr>
      <vt:lpstr>Known Risks of   Testosterone Therapy</vt:lpstr>
      <vt:lpstr>Testosterone Regimens</vt:lpstr>
      <vt:lpstr>Risks of Non-Prescribed Medications and Treatments</vt:lpstr>
      <vt:lpstr>Medical options for non-binary individuals</vt:lpstr>
      <vt:lpstr>Fertility</vt:lpstr>
      <vt:lpstr>Fertility </vt:lpstr>
      <vt:lpstr>Surgical Options for Trans Youth</vt:lpstr>
      <vt:lpstr>Vaginoplasty  compared to genetic female</vt:lpstr>
      <vt:lpstr>Vaginoplasty: Penile skin inversion technique</vt:lpstr>
      <vt:lpstr>       Neovaginal        Dilation</vt:lpstr>
      <vt:lpstr>Vaginoplasty: colon graft technique</vt:lpstr>
      <vt:lpstr>Masculinizing Chest Surgery</vt:lpstr>
      <vt:lpstr>Metaoidioplasty</vt:lpstr>
      <vt:lpstr>Metaoidoplasty result</vt:lpstr>
      <vt:lpstr>    Phalloplasty</vt:lpstr>
      <vt:lpstr>Phalloplasty, demonstrating urethroplasty</vt:lpstr>
      <vt:lpstr>Guidelines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Dysphoria in Children and Adolescents:  Medical Considerations</dc:title>
  <dc:creator>Elyse Twaddell</dc:creator>
  <cp:lastModifiedBy>EPTwaddell</cp:lastModifiedBy>
  <cp:revision>11</cp:revision>
  <dcterms:created xsi:type="dcterms:W3CDTF">2016-03-06T02:37:22Z</dcterms:created>
  <dcterms:modified xsi:type="dcterms:W3CDTF">2016-04-07T14:08:11Z</dcterms:modified>
</cp:coreProperties>
</file>