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3"/>
  </p:notesMasterIdLst>
  <p:sldIdLst>
    <p:sldId id="256" r:id="rId6"/>
    <p:sldId id="286" r:id="rId7"/>
    <p:sldId id="257" r:id="rId8"/>
    <p:sldId id="270" r:id="rId9"/>
    <p:sldId id="258" r:id="rId10"/>
    <p:sldId id="260" r:id="rId11"/>
    <p:sldId id="261" r:id="rId12"/>
    <p:sldId id="272" r:id="rId13"/>
    <p:sldId id="273" r:id="rId14"/>
    <p:sldId id="274" r:id="rId15"/>
    <p:sldId id="275" r:id="rId16"/>
    <p:sldId id="276" r:id="rId17"/>
    <p:sldId id="271" r:id="rId18"/>
    <p:sldId id="277" r:id="rId19"/>
    <p:sldId id="259" r:id="rId20"/>
    <p:sldId id="282" r:id="rId21"/>
    <p:sldId id="283" r:id="rId22"/>
    <p:sldId id="285" r:id="rId23"/>
    <p:sldId id="284" r:id="rId24"/>
    <p:sldId id="278" r:id="rId25"/>
    <p:sldId id="279" r:id="rId26"/>
    <p:sldId id="264" r:id="rId27"/>
    <p:sldId id="280" r:id="rId28"/>
    <p:sldId id="281" r:id="rId29"/>
    <p:sldId id="263" r:id="rId30"/>
    <p:sldId id="265" r:id="rId31"/>
    <p:sldId id="26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27"/>
    <p:restoredTop sz="94715"/>
  </p:normalViewPr>
  <p:slideViewPr>
    <p:cSldViewPr>
      <p:cViewPr varScale="1">
        <p:scale>
          <a:sx n="122" d="100"/>
          <a:sy n="122" d="100"/>
        </p:scale>
        <p:origin x="94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C00186-FCF4-47AD-9A9D-C9A913438BB7}" type="datetimeFigureOut">
              <a:rPr lang="en-US" smtClean="0"/>
              <a:t>4/3/16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DB6C39-9911-4ED2-841D-0C8F6D718627}" type="slidenum">
              <a:rPr lang="en-US" smtClean="0"/>
              <a:t>‹#›</a:t>
            </a:fld>
            <a:endParaRPr lang="en-US"/>
          </a:p>
        </p:txBody>
      </p:sp>
    </p:spTree>
    <p:extLst>
      <p:ext uri="{BB962C8B-B14F-4D97-AF65-F5344CB8AC3E}">
        <p14:creationId xmlns:p14="http://schemas.microsoft.com/office/powerpoint/2010/main" val="2509650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Qualitative</a:t>
            </a:r>
            <a:r>
              <a:rPr lang="en-US" baseline="0" dirty="0" smtClean="0"/>
              <a:t> study from 2013- </a:t>
            </a:r>
            <a:r>
              <a:rPr lang="en-US" baseline="0" dirty="0" err="1" smtClean="0"/>
              <a:t>persisters</a:t>
            </a:r>
            <a:r>
              <a:rPr lang="en-US" baseline="0" dirty="0" smtClean="0"/>
              <a:t> “are” the affirmed gender, </a:t>
            </a:r>
            <a:r>
              <a:rPr lang="en-US" baseline="0" dirty="0" err="1" smtClean="0"/>
              <a:t>desisters</a:t>
            </a:r>
            <a:r>
              <a:rPr lang="en-US" baseline="0" dirty="0" smtClean="0"/>
              <a:t> “wished to be”.  </a:t>
            </a:r>
            <a:r>
              <a:rPr lang="en-US" baseline="0" dirty="0" err="1" smtClean="0"/>
              <a:t>Peristers</a:t>
            </a:r>
            <a:r>
              <a:rPr lang="en-US" baseline="0" dirty="0" smtClean="0"/>
              <a:t> </a:t>
            </a:r>
          </a:p>
          <a:p>
            <a:r>
              <a:rPr lang="en-US" sz="1200" b="0" i="0" u="none" strike="noStrike" kern="1200" baseline="0" dirty="0" smtClean="0">
                <a:solidFill>
                  <a:schemeClr val="tx1"/>
                </a:solidFill>
                <a:latin typeface="+mn-lt"/>
                <a:ea typeface="+mn-ea"/>
                <a:cs typeface="+mn-cs"/>
              </a:rPr>
              <a:t>Before the age of 10 (grade 1 to 6 in the Netherlands), the social differences between boys and girls were experienced as relatively small, as boys and girls did play with each other, and gender roles were less salient. Around the age of 10/11 (grade 7 in the Netherlands), the social distance between boys and girls was considered to increase gradually. </a:t>
            </a:r>
          </a:p>
          <a:p>
            <a:r>
              <a:rPr lang="en-US" sz="1200" b="0" i="0" u="none" strike="noStrike" kern="1200" baseline="0" dirty="0" smtClean="0">
                <a:solidFill>
                  <a:schemeClr val="tx1"/>
                </a:solidFill>
                <a:latin typeface="+mn-lt"/>
                <a:ea typeface="+mn-ea"/>
                <a:cs typeface="+mn-cs"/>
              </a:rPr>
              <a:t>Social environment generally positive and accepting of coming out (male peers bullied, female peers ignored), adults had a harder time than peers.</a:t>
            </a:r>
          </a:p>
          <a:p>
            <a:endParaRPr lang="en-US" dirty="0"/>
          </a:p>
        </p:txBody>
      </p:sp>
      <p:sp>
        <p:nvSpPr>
          <p:cNvPr id="4" name="Slide Number Placeholder 3"/>
          <p:cNvSpPr>
            <a:spLocks noGrp="1"/>
          </p:cNvSpPr>
          <p:nvPr>
            <p:ph type="sldNum" sz="quarter" idx="10"/>
          </p:nvPr>
        </p:nvSpPr>
        <p:spPr/>
        <p:txBody>
          <a:bodyPr/>
          <a:lstStyle/>
          <a:p>
            <a:fld id="{6833C6C3-FF83-48BB-8E7B-1182F7D7B898}" type="slidenum">
              <a:rPr lang="en-US" smtClean="0"/>
              <a:t>18</a:t>
            </a:fld>
            <a:endParaRPr lang="en-US"/>
          </a:p>
        </p:txBody>
      </p:sp>
    </p:spTree>
    <p:extLst>
      <p:ext uri="{BB962C8B-B14F-4D97-AF65-F5344CB8AC3E}">
        <p14:creationId xmlns:p14="http://schemas.microsoft.com/office/powerpoint/2010/main" val="3194368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Family Acceptance Project, conducted by Dr. Caitlin Ryan at San Francisco State University, examines how family attitudes affect the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health, mental health and well-being of lesbian, gay, bisexual and transgender young people. The study (publication forthcoming) shows</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that LGBT young adults who experienced high levels of parental pressure regarding gender conformity report significantly higher</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levels of depression, illegal drug use, suicide attempts and unsafe sex than their peers who report little or no pressure.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EC1543AF-9FA0-4F8E-876F-70461BC7CE9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009241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Qualitative</a:t>
            </a:r>
            <a:r>
              <a:rPr lang="en-US" baseline="0" dirty="0" smtClean="0"/>
              <a:t> study from 2013- </a:t>
            </a:r>
            <a:r>
              <a:rPr lang="en-US" baseline="0" dirty="0" err="1" smtClean="0"/>
              <a:t>persisters</a:t>
            </a:r>
            <a:r>
              <a:rPr lang="en-US" baseline="0" dirty="0" smtClean="0"/>
              <a:t> “are” the affirmed gender, </a:t>
            </a:r>
            <a:r>
              <a:rPr lang="en-US" baseline="0" dirty="0" err="1" smtClean="0"/>
              <a:t>desisters</a:t>
            </a:r>
            <a:r>
              <a:rPr lang="en-US" baseline="0" dirty="0" smtClean="0"/>
              <a:t> “wished to be”.  </a:t>
            </a:r>
            <a:r>
              <a:rPr lang="en-US" baseline="0" dirty="0" err="1" smtClean="0"/>
              <a:t>Peristers</a:t>
            </a:r>
            <a:r>
              <a:rPr lang="en-US" baseline="0" dirty="0" smtClean="0"/>
              <a:t> </a:t>
            </a:r>
          </a:p>
          <a:p>
            <a:r>
              <a:rPr lang="en-US" sz="1200" b="0" i="0" u="none" strike="noStrike" kern="1200" baseline="0" dirty="0" smtClean="0">
                <a:solidFill>
                  <a:schemeClr val="tx1"/>
                </a:solidFill>
                <a:latin typeface="+mn-lt"/>
                <a:ea typeface="+mn-ea"/>
                <a:cs typeface="+mn-cs"/>
              </a:rPr>
              <a:t>Before the age of 10 (grade 1 to 6 in the Netherlands), the social differences between boys and girls were experienced as relatively small, as boys and girls did play with each other, and gender roles were less salient. Around the age of 10/11 (grade 7 in the Netherlands), the social distance between boys and girls was considered to increase gradually. </a:t>
            </a:r>
          </a:p>
          <a:p>
            <a:r>
              <a:rPr lang="en-US" sz="1200" b="0" i="0" u="none" strike="noStrike" kern="1200" baseline="0" dirty="0" smtClean="0">
                <a:solidFill>
                  <a:schemeClr val="tx1"/>
                </a:solidFill>
                <a:latin typeface="+mn-lt"/>
                <a:ea typeface="+mn-ea"/>
                <a:cs typeface="+mn-cs"/>
              </a:rPr>
              <a:t>Social environment generally positive and accepting of coming out (male peers bullied, female peers ignored), adults had a harder time than peers.</a:t>
            </a:r>
          </a:p>
          <a:p>
            <a:endParaRPr lang="en-US" dirty="0"/>
          </a:p>
        </p:txBody>
      </p:sp>
      <p:sp>
        <p:nvSpPr>
          <p:cNvPr id="4" name="Slide Number Placeholder 3"/>
          <p:cNvSpPr>
            <a:spLocks noGrp="1"/>
          </p:cNvSpPr>
          <p:nvPr>
            <p:ph type="sldNum" sz="quarter" idx="10"/>
          </p:nvPr>
        </p:nvSpPr>
        <p:spPr/>
        <p:txBody>
          <a:bodyPr/>
          <a:lstStyle/>
          <a:p>
            <a:fld id="{6833C6C3-FF83-48BB-8E7B-1182F7D7B898}" type="slidenum">
              <a:rPr lang="en-US" smtClean="0"/>
              <a:t>20</a:t>
            </a:fld>
            <a:endParaRPr lang="en-US"/>
          </a:p>
        </p:txBody>
      </p:sp>
    </p:spTree>
    <p:extLst>
      <p:ext uri="{BB962C8B-B14F-4D97-AF65-F5344CB8AC3E}">
        <p14:creationId xmlns:p14="http://schemas.microsoft.com/office/powerpoint/2010/main" val="3207829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60BA63-12C8-48D7-B6DD-52EE4F798A5D}"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909534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54C14C-A113-4E43-8718-AF0093B87207}" type="datetimeFigureOut">
              <a:rPr lang="en-US" smtClean="0"/>
              <a:pPr/>
              <a:t>4/3/16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77EEA-8003-4441-BBAF-F8E3FA3A07CA}" type="slidenum">
              <a:rPr lang="en-US" smtClean="0"/>
              <a:pPr/>
              <a:t>‹#›</a:t>
            </a:fld>
            <a:endParaRPr lang="en-US"/>
          </a:p>
        </p:txBody>
      </p:sp>
    </p:spTree>
    <p:extLst>
      <p:ext uri="{BB962C8B-B14F-4D97-AF65-F5344CB8AC3E}">
        <p14:creationId xmlns:p14="http://schemas.microsoft.com/office/powerpoint/2010/main" val="2867455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54C14C-A113-4E43-8718-AF0093B87207}" type="datetimeFigureOut">
              <a:rPr lang="en-US" smtClean="0"/>
              <a:pPr/>
              <a:t>4/3/16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77EEA-8003-4441-BBAF-F8E3FA3A07CA}" type="slidenum">
              <a:rPr lang="en-US" smtClean="0"/>
              <a:pPr/>
              <a:t>‹#›</a:t>
            </a:fld>
            <a:endParaRPr lang="en-US"/>
          </a:p>
        </p:txBody>
      </p:sp>
    </p:spTree>
    <p:extLst>
      <p:ext uri="{BB962C8B-B14F-4D97-AF65-F5344CB8AC3E}">
        <p14:creationId xmlns:p14="http://schemas.microsoft.com/office/powerpoint/2010/main" val="662582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54C14C-A113-4E43-8718-AF0093B87207}" type="datetimeFigureOut">
              <a:rPr lang="en-US" smtClean="0"/>
              <a:pPr/>
              <a:t>4/3/16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77EEA-8003-4441-BBAF-F8E3FA3A07CA}" type="slidenum">
              <a:rPr lang="en-US" smtClean="0"/>
              <a:pPr/>
              <a:t>‹#›</a:t>
            </a:fld>
            <a:endParaRPr lang="en-US"/>
          </a:p>
        </p:txBody>
      </p:sp>
    </p:spTree>
    <p:extLst>
      <p:ext uri="{BB962C8B-B14F-4D97-AF65-F5344CB8AC3E}">
        <p14:creationId xmlns:p14="http://schemas.microsoft.com/office/powerpoint/2010/main" val="3196712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54C14C-A113-4E43-8718-AF0093B87207}" type="datetimeFigureOut">
              <a:rPr lang="en-US" smtClean="0"/>
              <a:pPr/>
              <a:t>4/3/16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77EEA-8003-4441-BBAF-F8E3FA3A07CA}" type="slidenum">
              <a:rPr lang="en-US" smtClean="0"/>
              <a:pPr/>
              <a:t>‹#›</a:t>
            </a:fld>
            <a:endParaRPr lang="en-US"/>
          </a:p>
        </p:txBody>
      </p:sp>
    </p:spTree>
    <p:extLst>
      <p:ext uri="{BB962C8B-B14F-4D97-AF65-F5344CB8AC3E}">
        <p14:creationId xmlns:p14="http://schemas.microsoft.com/office/powerpoint/2010/main" val="2243285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54C14C-A113-4E43-8718-AF0093B87207}" type="datetimeFigureOut">
              <a:rPr lang="en-US" smtClean="0"/>
              <a:pPr/>
              <a:t>4/3/16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77EEA-8003-4441-BBAF-F8E3FA3A07CA}" type="slidenum">
              <a:rPr lang="en-US" smtClean="0"/>
              <a:pPr/>
              <a:t>‹#›</a:t>
            </a:fld>
            <a:endParaRPr lang="en-US"/>
          </a:p>
        </p:txBody>
      </p:sp>
    </p:spTree>
    <p:extLst>
      <p:ext uri="{BB962C8B-B14F-4D97-AF65-F5344CB8AC3E}">
        <p14:creationId xmlns:p14="http://schemas.microsoft.com/office/powerpoint/2010/main" val="3042219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54C14C-A113-4E43-8718-AF0093B87207}" type="datetimeFigureOut">
              <a:rPr lang="en-US" smtClean="0"/>
              <a:pPr/>
              <a:t>4/3/16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77EEA-8003-4441-BBAF-F8E3FA3A07CA}" type="slidenum">
              <a:rPr lang="en-US" smtClean="0"/>
              <a:pPr/>
              <a:t>‹#›</a:t>
            </a:fld>
            <a:endParaRPr lang="en-US"/>
          </a:p>
        </p:txBody>
      </p:sp>
    </p:spTree>
    <p:extLst>
      <p:ext uri="{BB962C8B-B14F-4D97-AF65-F5344CB8AC3E}">
        <p14:creationId xmlns:p14="http://schemas.microsoft.com/office/powerpoint/2010/main" val="3634676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54C14C-A113-4E43-8718-AF0093B87207}" type="datetimeFigureOut">
              <a:rPr lang="en-US" smtClean="0"/>
              <a:pPr/>
              <a:t>4/3/16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177EEA-8003-4441-BBAF-F8E3FA3A07CA}" type="slidenum">
              <a:rPr lang="en-US" smtClean="0"/>
              <a:pPr/>
              <a:t>‹#›</a:t>
            </a:fld>
            <a:endParaRPr lang="en-US"/>
          </a:p>
        </p:txBody>
      </p:sp>
    </p:spTree>
    <p:extLst>
      <p:ext uri="{BB962C8B-B14F-4D97-AF65-F5344CB8AC3E}">
        <p14:creationId xmlns:p14="http://schemas.microsoft.com/office/powerpoint/2010/main" val="502122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54C14C-A113-4E43-8718-AF0093B87207}" type="datetimeFigureOut">
              <a:rPr lang="en-US" smtClean="0"/>
              <a:pPr/>
              <a:t>4/3/16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177EEA-8003-4441-BBAF-F8E3FA3A07CA}" type="slidenum">
              <a:rPr lang="en-US" smtClean="0"/>
              <a:pPr/>
              <a:t>‹#›</a:t>
            </a:fld>
            <a:endParaRPr lang="en-US"/>
          </a:p>
        </p:txBody>
      </p:sp>
    </p:spTree>
    <p:extLst>
      <p:ext uri="{BB962C8B-B14F-4D97-AF65-F5344CB8AC3E}">
        <p14:creationId xmlns:p14="http://schemas.microsoft.com/office/powerpoint/2010/main" val="836022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54C14C-A113-4E43-8718-AF0093B87207}" type="datetimeFigureOut">
              <a:rPr lang="en-US" smtClean="0"/>
              <a:pPr/>
              <a:t>4/3/16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177EEA-8003-4441-BBAF-F8E3FA3A07CA}" type="slidenum">
              <a:rPr lang="en-US" smtClean="0"/>
              <a:pPr/>
              <a:t>‹#›</a:t>
            </a:fld>
            <a:endParaRPr lang="en-US"/>
          </a:p>
        </p:txBody>
      </p:sp>
    </p:spTree>
    <p:extLst>
      <p:ext uri="{BB962C8B-B14F-4D97-AF65-F5344CB8AC3E}">
        <p14:creationId xmlns:p14="http://schemas.microsoft.com/office/powerpoint/2010/main" val="294926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4C14C-A113-4E43-8718-AF0093B87207}" type="datetimeFigureOut">
              <a:rPr lang="en-US" smtClean="0"/>
              <a:pPr/>
              <a:t>4/3/16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77EEA-8003-4441-BBAF-F8E3FA3A07CA}" type="slidenum">
              <a:rPr lang="en-US" smtClean="0"/>
              <a:pPr/>
              <a:t>‹#›</a:t>
            </a:fld>
            <a:endParaRPr lang="en-US"/>
          </a:p>
        </p:txBody>
      </p:sp>
    </p:spTree>
    <p:extLst>
      <p:ext uri="{BB962C8B-B14F-4D97-AF65-F5344CB8AC3E}">
        <p14:creationId xmlns:p14="http://schemas.microsoft.com/office/powerpoint/2010/main" val="3677134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4C14C-A113-4E43-8718-AF0093B87207}" type="datetimeFigureOut">
              <a:rPr lang="en-US" smtClean="0"/>
              <a:pPr/>
              <a:t>4/3/16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77EEA-8003-4441-BBAF-F8E3FA3A07CA}" type="slidenum">
              <a:rPr lang="en-US" smtClean="0"/>
              <a:pPr/>
              <a:t>‹#›</a:t>
            </a:fld>
            <a:endParaRPr lang="en-US"/>
          </a:p>
        </p:txBody>
      </p:sp>
    </p:spTree>
    <p:extLst>
      <p:ext uri="{BB962C8B-B14F-4D97-AF65-F5344CB8AC3E}">
        <p14:creationId xmlns:p14="http://schemas.microsoft.com/office/powerpoint/2010/main" val="2141276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54C14C-A113-4E43-8718-AF0093B87207}" type="datetimeFigureOut">
              <a:rPr lang="en-US" smtClean="0"/>
              <a:pPr/>
              <a:t>4/3/16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A177EEA-8003-4441-BBAF-F8E3FA3A07CA}" type="slidenum">
              <a:rPr lang="en-US" smtClean="0"/>
              <a:pPr/>
              <a:t>‹#›</a:t>
            </a:fld>
            <a:endParaRPr lang="en-US"/>
          </a:p>
        </p:txBody>
      </p:sp>
    </p:spTree>
    <p:extLst>
      <p:ext uri="{BB962C8B-B14F-4D97-AF65-F5344CB8AC3E}">
        <p14:creationId xmlns:p14="http://schemas.microsoft.com/office/powerpoint/2010/main" val="3429994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Psychiatric Medicine for Gender-Nonconforming Children and Adolescents</a:t>
            </a:r>
            <a:endParaRPr lang="en-US" dirty="0"/>
          </a:p>
        </p:txBody>
      </p:sp>
      <p:sp>
        <p:nvSpPr>
          <p:cNvPr id="3" name="Subtitle 2"/>
          <p:cNvSpPr>
            <a:spLocks noGrp="1"/>
          </p:cNvSpPr>
          <p:nvPr>
            <p:ph type="subTitle" idx="1"/>
          </p:nvPr>
        </p:nvSpPr>
        <p:spPr/>
        <p:txBody>
          <a:bodyPr>
            <a:normAutofit lnSpcReduction="10000"/>
          </a:bodyPr>
          <a:lstStyle/>
          <a:p>
            <a:r>
              <a:rPr lang="en-US" sz="2800" dirty="0" smtClean="0"/>
              <a:t>Ariel </a:t>
            </a:r>
            <a:r>
              <a:rPr lang="en-US" sz="2800" dirty="0" err="1" smtClean="0"/>
              <a:t>Vitali</a:t>
            </a:r>
            <a:r>
              <a:rPr lang="en-US" sz="2800" dirty="0" smtClean="0"/>
              <a:t>, MD</a:t>
            </a:r>
            <a:br>
              <a:rPr lang="en-US" sz="2800" dirty="0" smtClean="0"/>
            </a:br>
            <a:r>
              <a:rPr lang="en-US" sz="2800" dirty="0" smtClean="0"/>
              <a:t>Staff Psychiatrist</a:t>
            </a:r>
            <a:br>
              <a:rPr lang="en-US" sz="2800" dirty="0" smtClean="0"/>
            </a:br>
            <a:r>
              <a:rPr lang="en-US" sz="2800" dirty="0" smtClean="0"/>
              <a:t>Chase </a:t>
            </a:r>
            <a:r>
              <a:rPr lang="en-US" sz="2800" dirty="0" err="1" smtClean="0"/>
              <a:t>Brexton</a:t>
            </a:r>
            <a:r>
              <a:rPr lang="en-US" sz="2800" dirty="0" smtClean="0"/>
              <a:t> Health Care</a:t>
            </a:r>
          </a:p>
          <a:p>
            <a:r>
              <a:rPr lang="en-US" sz="2800" dirty="0" smtClean="0"/>
              <a:t>April 30, 2016</a:t>
            </a:r>
          </a:p>
          <a:p>
            <a:endParaRPr lang="en-US" sz="2800" dirty="0" smtClean="0"/>
          </a:p>
          <a:p>
            <a:endParaRPr lang="en-US" sz="2800" dirty="0"/>
          </a:p>
        </p:txBody>
      </p:sp>
      <p:pic>
        <p:nvPicPr>
          <p:cNvPr id="4" name="Picture 3"/>
          <p:cNvPicPr>
            <a:picLocks noChangeAspect="1"/>
          </p:cNvPicPr>
          <p:nvPr/>
        </p:nvPicPr>
        <p:blipFill>
          <a:blip r:embed="rId2"/>
          <a:stretch>
            <a:fillRect/>
          </a:stretch>
        </p:blipFill>
        <p:spPr>
          <a:xfrm>
            <a:off x="233525" y="315670"/>
            <a:ext cx="3190549" cy="182200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Diagnostic Criteria for </a:t>
            </a:r>
            <a:r>
              <a:rPr lang="en-US" b="1" dirty="0"/>
              <a:t>Gender Dysphoria in Children</a:t>
            </a:r>
            <a:r>
              <a:rPr lang="en-US" dirty="0"/>
              <a:t> (DSM-5)</a:t>
            </a:r>
          </a:p>
        </p:txBody>
      </p:sp>
      <p:sp>
        <p:nvSpPr>
          <p:cNvPr id="3" name="Content Placeholder 2"/>
          <p:cNvSpPr>
            <a:spLocks noGrp="1"/>
          </p:cNvSpPr>
          <p:nvPr>
            <p:ph idx="1"/>
          </p:nvPr>
        </p:nvSpPr>
        <p:spPr/>
        <p:txBody>
          <a:bodyPr>
            <a:noAutofit/>
          </a:bodyPr>
          <a:lstStyle/>
          <a:p>
            <a:pPr>
              <a:buFont typeface="+mj-lt"/>
              <a:buAutoNum type="alphaUcPeriod" startAt="2"/>
            </a:pPr>
            <a:r>
              <a:rPr lang="en-US" sz="2000" dirty="0" smtClean="0"/>
              <a:t>The </a:t>
            </a:r>
            <a:r>
              <a:rPr lang="en-US" sz="2000" dirty="0"/>
              <a:t>condition is associated with clinically significant distress or impairment in social, school, or other important areas of functioning</a:t>
            </a:r>
            <a:r>
              <a:rPr lang="en-US" sz="2000" dirty="0" smtClean="0"/>
              <a:t>.</a:t>
            </a:r>
            <a:br>
              <a:rPr lang="en-US" sz="2000" dirty="0" smtClean="0"/>
            </a:br>
            <a:endParaRPr lang="en-US" sz="2000" dirty="0"/>
          </a:p>
          <a:p>
            <a:pPr marL="0" indent="0">
              <a:buNone/>
            </a:pPr>
            <a:r>
              <a:rPr lang="en-US" sz="2000" dirty="0"/>
              <a:t>Specify if: With a disorder of sex development (e.g., a congenital </a:t>
            </a:r>
            <a:r>
              <a:rPr lang="en-US" sz="2000" dirty="0" err="1"/>
              <a:t>adrenogenital</a:t>
            </a:r>
            <a:r>
              <a:rPr lang="en-US" sz="2000" dirty="0"/>
              <a:t> disorder such as 255.2 [E25.0] congenital adrenal hyperplasia or 259.50 [E34.50] androgen insensi­tivity syndrome).</a:t>
            </a:r>
          </a:p>
          <a:p>
            <a:pPr marL="0" indent="0">
              <a:buNone/>
            </a:pPr>
            <a:r>
              <a:rPr lang="en-US" sz="2000" b="1" dirty="0"/>
              <a:t>Coding note: </a:t>
            </a:r>
            <a:r>
              <a:rPr lang="en-US" sz="2000" dirty="0"/>
              <a:t>Code the disorder of sex development as well as gender </a:t>
            </a:r>
            <a:r>
              <a:rPr lang="en-US" sz="2000" dirty="0" smtClean="0"/>
              <a:t>dysphoria.</a:t>
            </a:r>
            <a:br>
              <a:rPr lang="en-US" sz="2000" dirty="0" smtClean="0"/>
            </a:br>
            <a:r>
              <a:rPr lang="en-US" sz="2000" dirty="0" smtClean="0"/>
              <a:t/>
            </a:r>
            <a:br>
              <a:rPr lang="en-US" sz="2000" dirty="0" smtClean="0"/>
            </a:br>
            <a:r>
              <a:rPr lang="en-US" sz="1200" dirty="0" smtClean="0"/>
              <a:t>Source</a:t>
            </a:r>
            <a:r>
              <a:rPr lang="en-US" sz="1200" dirty="0"/>
              <a:t>: APA, 2013, Diagnostic and Statistical Manual of Mental Disorders, Fifth Edition. Copyright 2013 American Psychiatric Association.</a:t>
            </a:r>
          </a:p>
        </p:txBody>
      </p:sp>
    </p:spTree>
    <p:extLst>
      <p:ext uri="{BB962C8B-B14F-4D97-AF65-F5344CB8AC3E}">
        <p14:creationId xmlns:p14="http://schemas.microsoft.com/office/powerpoint/2010/main" val="2018044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Diagnostic Criteria for </a:t>
            </a:r>
            <a:r>
              <a:rPr lang="en-US" sz="3600" b="1" dirty="0"/>
              <a:t>Gender Dysphoria in Adolescents and </a:t>
            </a:r>
            <a:r>
              <a:rPr lang="en-US" sz="3600" b="1" dirty="0" smtClean="0"/>
              <a:t>Adults </a:t>
            </a:r>
            <a:r>
              <a:rPr lang="en-US" sz="3600" dirty="0" smtClean="0"/>
              <a:t>(DSM-5</a:t>
            </a:r>
            <a:r>
              <a:rPr lang="en-US" sz="3600" dirty="0"/>
              <a:t>)</a:t>
            </a:r>
          </a:p>
        </p:txBody>
      </p:sp>
      <p:sp>
        <p:nvSpPr>
          <p:cNvPr id="3" name="Content Placeholder 2"/>
          <p:cNvSpPr>
            <a:spLocks noGrp="1"/>
          </p:cNvSpPr>
          <p:nvPr>
            <p:ph idx="1"/>
          </p:nvPr>
        </p:nvSpPr>
        <p:spPr/>
        <p:txBody>
          <a:bodyPr>
            <a:noAutofit/>
          </a:bodyPr>
          <a:lstStyle/>
          <a:p>
            <a:pPr>
              <a:buFont typeface="+mj-lt"/>
              <a:buAutoNum type="alphaUcPeriod"/>
            </a:pPr>
            <a:r>
              <a:rPr lang="en-US" sz="2000" dirty="0" smtClean="0"/>
              <a:t>A </a:t>
            </a:r>
            <a:r>
              <a:rPr lang="en-US" sz="2000" dirty="0"/>
              <a:t>marked incongruence between one’s experienced/expressed gender and assigned gender, of at least 6 months’ duration, as manifested by at least two of the following:</a:t>
            </a:r>
          </a:p>
          <a:p>
            <a:pPr lvl="1">
              <a:buFont typeface="+mj-lt"/>
              <a:buAutoNum type="arabicPeriod"/>
            </a:pPr>
            <a:r>
              <a:rPr lang="en-US" sz="1400" dirty="0" smtClean="0"/>
              <a:t>A </a:t>
            </a:r>
            <a:r>
              <a:rPr lang="en-US" sz="1400" dirty="0"/>
              <a:t>marked incongruence between one’s experienced/expressed gender and primary and/or secondary sex characteristics (or in young adolescents, the anticipated secondary sex characteristics).</a:t>
            </a:r>
          </a:p>
          <a:p>
            <a:pPr lvl="1">
              <a:buFont typeface="+mj-lt"/>
              <a:buAutoNum type="arabicPeriod"/>
            </a:pPr>
            <a:r>
              <a:rPr lang="en-US" sz="1400" dirty="0" smtClean="0"/>
              <a:t>A </a:t>
            </a:r>
            <a:r>
              <a:rPr lang="en-US" sz="1400" dirty="0"/>
              <a:t>strong desire to be rid of one’s primary and/or secondary sex characteristics be­cause of a marked incongruence with one’s experienced/expressed gender (or in young adolescents, a desire to prevent the development of the anticipated secondary sex characteristics).</a:t>
            </a:r>
          </a:p>
          <a:p>
            <a:pPr lvl="1">
              <a:buFont typeface="+mj-lt"/>
              <a:buAutoNum type="arabicPeriod"/>
            </a:pPr>
            <a:r>
              <a:rPr lang="en-US" sz="1400" dirty="0" smtClean="0"/>
              <a:t>A </a:t>
            </a:r>
            <a:r>
              <a:rPr lang="en-US" sz="1400" dirty="0"/>
              <a:t>strong desire for the primary and/or secondary sex characteristics of the other gender.</a:t>
            </a:r>
          </a:p>
          <a:p>
            <a:pPr lvl="1">
              <a:buFont typeface="+mj-lt"/>
              <a:buAutoNum type="arabicPeriod"/>
            </a:pPr>
            <a:r>
              <a:rPr lang="en-US" sz="1400" dirty="0" smtClean="0"/>
              <a:t>A </a:t>
            </a:r>
            <a:r>
              <a:rPr lang="en-US" sz="1400" dirty="0"/>
              <a:t>strong desire to be of the other gender (or some alternative gender different from one’s assigned gender).</a:t>
            </a:r>
          </a:p>
          <a:p>
            <a:pPr lvl="1">
              <a:buFont typeface="+mj-lt"/>
              <a:buAutoNum type="arabicPeriod"/>
            </a:pPr>
            <a:r>
              <a:rPr lang="en-US" sz="1400" dirty="0" smtClean="0"/>
              <a:t>A </a:t>
            </a:r>
            <a:r>
              <a:rPr lang="en-US" sz="1400" dirty="0"/>
              <a:t>strong desire to be treated as the other gender (or some alternative gender dif­ferent from one’s assigned gender).</a:t>
            </a:r>
          </a:p>
          <a:p>
            <a:pPr lvl="1">
              <a:buFont typeface="+mj-lt"/>
              <a:buAutoNum type="arabicPeriod"/>
            </a:pPr>
            <a:r>
              <a:rPr lang="en-US" sz="1400" dirty="0" smtClean="0"/>
              <a:t>A </a:t>
            </a:r>
            <a:r>
              <a:rPr lang="en-US" sz="1400" dirty="0"/>
              <a:t>strong conviction that one has the typical feelings and reactions of the other gen­der (or some alternative gender different from one’s assigned </a:t>
            </a:r>
            <a:r>
              <a:rPr lang="en-US" sz="1400" dirty="0" smtClean="0"/>
              <a:t>gender).</a:t>
            </a:r>
            <a:r>
              <a:rPr lang="en-US" sz="1200" dirty="0"/>
              <a:t/>
            </a:r>
            <a:br>
              <a:rPr lang="en-US" sz="1200" dirty="0"/>
            </a:br>
            <a:r>
              <a:rPr lang="en-US" sz="1200" dirty="0" smtClean="0"/>
              <a:t/>
            </a:r>
            <a:br>
              <a:rPr lang="en-US" sz="1200" dirty="0" smtClean="0"/>
            </a:br>
            <a:r>
              <a:rPr lang="en-US" sz="1000" dirty="0" smtClean="0"/>
              <a:t>Source</a:t>
            </a:r>
            <a:r>
              <a:rPr lang="en-US" sz="1000" dirty="0"/>
              <a:t>: APA, 2013, Diagnostic and Statistical Manual of Mental Disorders, Fifth Edition. Copyright 2013 American Psychiatric Association.</a:t>
            </a:r>
          </a:p>
        </p:txBody>
      </p:sp>
    </p:spTree>
    <p:extLst>
      <p:ext uri="{BB962C8B-B14F-4D97-AF65-F5344CB8AC3E}">
        <p14:creationId xmlns:p14="http://schemas.microsoft.com/office/powerpoint/2010/main" val="1055151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Diagnostic Criteria for </a:t>
            </a:r>
            <a:r>
              <a:rPr lang="en-US" sz="3600" b="1" dirty="0"/>
              <a:t>Gender Dysphoria in Adolescents and </a:t>
            </a:r>
            <a:r>
              <a:rPr lang="en-US" sz="3600" b="1" dirty="0" smtClean="0"/>
              <a:t>Adults </a:t>
            </a:r>
            <a:r>
              <a:rPr lang="en-US" sz="3600" dirty="0" smtClean="0"/>
              <a:t>(DSM-5</a:t>
            </a:r>
            <a:r>
              <a:rPr lang="en-US" sz="3600" dirty="0"/>
              <a:t>)</a:t>
            </a:r>
          </a:p>
        </p:txBody>
      </p:sp>
      <p:sp>
        <p:nvSpPr>
          <p:cNvPr id="3" name="Content Placeholder 2"/>
          <p:cNvSpPr>
            <a:spLocks noGrp="1"/>
          </p:cNvSpPr>
          <p:nvPr>
            <p:ph idx="1"/>
          </p:nvPr>
        </p:nvSpPr>
        <p:spPr/>
        <p:txBody>
          <a:bodyPr>
            <a:noAutofit/>
          </a:bodyPr>
          <a:lstStyle/>
          <a:p>
            <a:pPr>
              <a:buFont typeface="+mj-lt"/>
              <a:buAutoNum type="alphaUcPeriod"/>
            </a:pPr>
            <a:r>
              <a:rPr lang="en-US" sz="1800" dirty="0" smtClean="0"/>
              <a:t>The </a:t>
            </a:r>
            <a:r>
              <a:rPr lang="en-US" sz="1800" dirty="0"/>
              <a:t>condition is associated with clinically significant distress or impairment in social, occupational or other important areas of functioning</a:t>
            </a:r>
            <a:r>
              <a:rPr lang="en-US" sz="1800" dirty="0" smtClean="0"/>
              <a:t>.</a:t>
            </a:r>
            <a:br>
              <a:rPr lang="en-US" sz="1800" dirty="0" smtClean="0"/>
            </a:br>
            <a:endParaRPr lang="en-US" sz="1800" dirty="0"/>
          </a:p>
          <a:p>
            <a:pPr marL="0" indent="0">
              <a:buNone/>
            </a:pPr>
            <a:r>
              <a:rPr lang="en-US" sz="1800" dirty="0"/>
              <a:t>Specify if: With a disorder of sex development (e.g., a congenital </a:t>
            </a:r>
            <a:r>
              <a:rPr lang="en-US" sz="1800" dirty="0" err="1"/>
              <a:t>adrenogenital</a:t>
            </a:r>
            <a:r>
              <a:rPr lang="en-US" sz="1800" dirty="0"/>
              <a:t> disorder such as 255.2 [E25.0] congenital adrenal hyperplasia or 259.50 [E34.50] androgen insensi­tivity syndrome).</a:t>
            </a:r>
          </a:p>
          <a:p>
            <a:pPr marL="0" indent="0">
              <a:buNone/>
            </a:pPr>
            <a:r>
              <a:rPr lang="en-US" sz="1800" dirty="0"/>
              <a:t>Coding note: Code the disorder of sex development as well as gender dysphoria.</a:t>
            </a:r>
          </a:p>
          <a:p>
            <a:pPr marL="0" indent="0">
              <a:buNone/>
            </a:pPr>
            <a:r>
              <a:rPr lang="en-US" sz="1800" dirty="0"/>
              <a:t>Specify if: </a:t>
            </a:r>
            <a:r>
              <a:rPr lang="en-US" sz="1800" dirty="0" smtClean="0"/>
              <a:t>Post-transition</a:t>
            </a:r>
            <a:r>
              <a:rPr lang="en-US" sz="1800" dirty="0"/>
              <a:t>: The individual has transitioned to full-time living in the desired gender (with or without legalization of gender change) and has undergone (or is preparing to have) at least one cross-sex medical procedure or treatment regimen—namely, regu­lar cross-sex hormone treatment or gender reassignment surgery confirming the desired gender (e.g., </a:t>
            </a:r>
            <a:r>
              <a:rPr lang="en-US" sz="1800" dirty="0" err="1"/>
              <a:t>penectomy</a:t>
            </a:r>
            <a:r>
              <a:rPr lang="en-US" sz="1800" dirty="0"/>
              <a:t>, </a:t>
            </a:r>
            <a:r>
              <a:rPr lang="en-US" sz="1800" dirty="0" err="1"/>
              <a:t>vaginoplasty</a:t>
            </a:r>
            <a:r>
              <a:rPr lang="en-US" sz="1800" dirty="0"/>
              <a:t> in a natal male; mastectomy or </a:t>
            </a:r>
            <a:r>
              <a:rPr lang="en-US" sz="1800" dirty="0" err="1"/>
              <a:t>phalloplasty</a:t>
            </a:r>
            <a:r>
              <a:rPr lang="en-US" sz="1800" dirty="0"/>
              <a:t> in a natal female</a:t>
            </a:r>
            <a:r>
              <a:rPr lang="en-US" sz="1800" dirty="0" smtClean="0"/>
              <a:t>).</a:t>
            </a:r>
            <a:br>
              <a:rPr lang="en-US" sz="1800" dirty="0" smtClean="0"/>
            </a:br>
            <a:r>
              <a:rPr lang="en-US" sz="1800" dirty="0" smtClean="0"/>
              <a:t/>
            </a:r>
            <a:br>
              <a:rPr lang="en-US" sz="1800" dirty="0" smtClean="0"/>
            </a:br>
            <a:r>
              <a:rPr lang="en-US" sz="1100" dirty="0" smtClean="0"/>
              <a:t>Source</a:t>
            </a:r>
            <a:r>
              <a:rPr lang="en-US" sz="1100" dirty="0"/>
              <a:t>: APA, 2013, Diagnostic and Statistical Manual of Mental Disorders, Fifth Edition. Copyright 2013 American Psychiatric Association.</a:t>
            </a:r>
          </a:p>
        </p:txBody>
      </p:sp>
    </p:spTree>
    <p:extLst>
      <p:ext uri="{BB962C8B-B14F-4D97-AF65-F5344CB8AC3E}">
        <p14:creationId xmlns:p14="http://schemas.microsoft.com/office/powerpoint/2010/main" val="2029909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Psychiatric Co-morbidity</a:t>
            </a:r>
            <a:endParaRPr lang="en-US" dirty="0"/>
          </a:p>
        </p:txBody>
      </p:sp>
      <p:sp>
        <p:nvSpPr>
          <p:cNvPr id="7" name="Content Placeholder 6"/>
          <p:cNvSpPr>
            <a:spLocks noGrp="1"/>
          </p:cNvSpPr>
          <p:nvPr>
            <p:ph sz="half" idx="1"/>
          </p:nvPr>
        </p:nvSpPr>
        <p:spPr/>
        <p:txBody>
          <a:bodyPr>
            <a:normAutofit/>
          </a:bodyPr>
          <a:lstStyle/>
          <a:p>
            <a:r>
              <a:rPr lang="en-US" dirty="0" smtClean="0"/>
              <a:t>Major Depressive Disorder (current and lifetime)</a:t>
            </a:r>
          </a:p>
          <a:p>
            <a:r>
              <a:rPr lang="en-US" dirty="0" smtClean="0"/>
              <a:t>Suicidality</a:t>
            </a:r>
          </a:p>
          <a:p>
            <a:r>
              <a:rPr lang="en-US" dirty="0" smtClean="0"/>
              <a:t>Generalized Anxiety Disorder</a:t>
            </a:r>
          </a:p>
          <a:p>
            <a:r>
              <a:rPr lang="en-US" dirty="0" smtClean="0"/>
              <a:t>Post-Traumatic Stress Disorder</a:t>
            </a:r>
          </a:p>
          <a:p>
            <a:r>
              <a:rPr lang="en-US" dirty="0" smtClean="0"/>
              <a:t>School Phobia</a:t>
            </a:r>
          </a:p>
          <a:p>
            <a:r>
              <a:rPr lang="en-US" dirty="0" smtClean="0"/>
              <a:t>Autistic Disorders</a:t>
            </a:r>
          </a:p>
          <a:p>
            <a:r>
              <a:rPr lang="en-US" dirty="0" smtClean="0"/>
              <a:t>Eating Disorders</a:t>
            </a:r>
          </a:p>
          <a:p>
            <a:r>
              <a:rPr lang="en-US" dirty="0" smtClean="0"/>
              <a:t>Alcohol Dependence</a:t>
            </a:r>
          </a:p>
          <a:p>
            <a:r>
              <a:rPr lang="en-US" dirty="0" smtClean="0"/>
              <a:t>Other Substance Use Disorders</a:t>
            </a:r>
          </a:p>
        </p:txBody>
      </p:sp>
      <p:pic>
        <p:nvPicPr>
          <p:cNvPr id="14" name="Content Placeholder 1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70264" y="2034381"/>
            <a:ext cx="2743200" cy="3657600"/>
          </a:xfr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621301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Trauma</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“I </a:t>
            </a:r>
            <a:r>
              <a:rPr lang="en-US" sz="2400" dirty="0"/>
              <a:t>think that gender dysphoria represents a classic form of </a:t>
            </a:r>
            <a:r>
              <a:rPr lang="en-US" sz="2400" dirty="0" smtClean="0"/>
              <a:t>trauma, in </a:t>
            </a:r>
            <a:r>
              <a:rPr lang="en-US" sz="2400" dirty="0"/>
              <a:t>that it is deeply distressing and makes the person feel helpless, </a:t>
            </a:r>
            <a:r>
              <a:rPr lang="en-US" sz="2400" dirty="0" smtClean="0"/>
              <a:t>sad, and </a:t>
            </a:r>
            <a:r>
              <a:rPr lang="en-US" sz="2400" dirty="0"/>
              <a:t>scared. Because it involves a central organizing factor of </a:t>
            </a:r>
            <a:r>
              <a:rPr lang="en-US" sz="2400" dirty="0" smtClean="0"/>
              <a:t>one's existence</a:t>
            </a:r>
            <a:r>
              <a:rPr lang="en-US" sz="2400" dirty="0"/>
              <a:t>, i.e., gender, </a:t>
            </a:r>
            <a:r>
              <a:rPr lang="en-US" sz="2400" dirty="0" smtClean="0"/>
              <a:t>it is inescapable</a:t>
            </a:r>
            <a:r>
              <a:rPr lang="is-IS" sz="2400" dirty="0" smtClean="0"/>
              <a:t>…</a:t>
            </a:r>
            <a:r>
              <a:rPr lang="en-US" sz="2400" dirty="0"/>
              <a:t>When looking at posttraumatic stress disorder, I think that, with </a:t>
            </a:r>
            <a:r>
              <a:rPr lang="en-US" sz="2400" dirty="0" smtClean="0"/>
              <a:t>the possible </a:t>
            </a:r>
            <a:r>
              <a:rPr lang="en-US" sz="2400" dirty="0"/>
              <a:t>exception of flashbacks, there are many similarities in </a:t>
            </a:r>
            <a:r>
              <a:rPr lang="en-US" sz="2400" dirty="0" smtClean="0"/>
              <a:t>the symptoms </a:t>
            </a:r>
            <a:r>
              <a:rPr lang="en-US" sz="2400" dirty="0"/>
              <a:t>reported by trans </a:t>
            </a:r>
            <a:r>
              <a:rPr lang="en-US" sz="2400" dirty="0" smtClean="0"/>
              <a:t>folks</a:t>
            </a:r>
            <a:r>
              <a:rPr lang="en-US" sz="2400" dirty="0"/>
              <a:t> </a:t>
            </a:r>
            <a:r>
              <a:rPr lang="en-US" sz="2400" dirty="0" smtClean="0"/>
              <a:t>(sic).”</a:t>
            </a:r>
          </a:p>
          <a:p>
            <a:pPr marL="0" indent="0">
              <a:buNone/>
            </a:pPr>
            <a:r>
              <a:rPr lang="en-US" sz="2400" dirty="0" smtClean="0"/>
              <a:t>- Maureen Osborne, Ph.D. (personal conversation)</a:t>
            </a:r>
          </a:p>
          <a:p>
            <a:pPr marL="0" indent="0">
              <a:buNone/>
            </a:pPr>
            <a:endParaRPr lang="en-US" sz="2400" dirty="0"/>
          </a:p>
        </p:txBody>
      </p:sp>
    </p:spTree>
    <p:extLst>
      <p:ext uri="{BB962C8B-B14F-4D97-AF65-F5344CB8AC3E}">
        <p14:creationId xmlns:p14="http://schemas.microsoft.com/office/powerpoint/2010/main" val="857306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Non-psychiatric co-morbidity</a:t>
            </a:r>
            <a:endParaRPr lang="en-US" dirty="0"/>
          </a:p>
        </p:txBody>
      </p:sp>
      <p:pic>
        <p:nvPicPr>
          <p:cNvPr id="13" name="Content Placeholder 1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70977" y="2014682"/>
            <a:ext cx="2743200" cy="3438234"/>
          </a:xfrm>
          <a:effectLst>
            <a:outerShdw blurRad="50800" dist="38100" dir="18900000" algn="bl" rotWithShape="0">
              <a:prstClr val="black">
                <a:alpha val="40000"/>
              </a:prstClr>
            </a:outerShdw>
          </a:effectLst>
        </p:spPr>
      </p:pic>
      <p:sp>
        <p:nvSpPr>
          <p:cNvPr id="9" name="Content Placeholder 8"/>
          <p:cNvSpPr>
            <a:spLocks noGrp="1"/>
          </p:cNvSpPr>
          <p:nvPr>
            <p:ph sz="half" idx="2"/>
          </p:nvPr>
        </p:nvSpPr>
        <p:spPr>
          <a:xfrm>
            <a:off x="4650828" y="1470818"/>
            <a:ext cx="4038600" cy="4525963"/>
          </a:xfrm>
        </p:spPr>
        <p:txBody>
          <a:bodyPr/>
          <a:lstStyle/>
          <a:p>
            <a:r>
              <a:rPr lang="en-US" dirty="0"/>
              <a:t>Poor follow-up with primary care</a:t>
            </a:r>
          </a:p>
          <a:p>
            <a:r>
              <a:rPr lang="en-US" dirty="0"/>
              <a:t>HIV/AIDS</a:t>
            </a:r>
          </a:p>
          <a:p>
            <a:r>
              <a:rPr lang="en-US" dirty="0"/>
              <a:t>Isolation</a:t>
            </a:r>
          </a:p>
          <a:p>
            <a:r>
              <a:rPr lang="en-US" dirty="0"/>
              <a:t>Unemployment</a:t>
            </a:r>
          </a:p>
          <a:p>
            <a:r>
              <a:rPr lang="en-US" dirty="0"/>
              <a:t>Poor educational outcomes</a:t>
            </a:r>
          </a:p>
          <a:p>
            <a:r>
              <a:rPr lang="en-US" dirty="0"/>
              <a:t>Homelessness</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Studies of Persistence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smtClean="0"/>
                  <a:t>Studies looking at young children with gender variance and transgender outcome find anywhere from 10% to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smtClean="0"/>
                  <a:t>40% persistence</a:t>
                </a:r>
              </a:p>
              <a:p>
                <a:pPr lvl="1"/>
                <a:r>
                  <a:rPr lang="en-US" dirty="0" smtClean="0"/>
                  <a:t>However, studies were not unbiased- several had psychological interventions specifically to reduce a transgender outcome.  (</a:t>
                </a:r>
                <a:r>
                  <a:rPr lang="en-US" dirty="0" err="1" smtClean="0"/>
                  <a:t>Zucker</a:t>
                </a:r>
                <a:r>
                  <a:rPr lang="en-US" dirty="0" smtClean="0"/>
                  <a:t>, et.al)</a:t>
                </a:r>
              </a:p>
              <a:p>
                <a:pPr lvl="1"/>
                <a:r>
                  <a:rPr lang="en-US" dirty="0" smtClean="0"/>
                  <a:t>Some studies counted those who were lost to follow-up as </a:t>
                </a:r>
                <a:r>
                  <a:rPr lang="en-US" dirty="0" err="1" smtClean="0"/>
                  <a:t>desisters</a:t>
                </a:r>
                <a:r>
                  <a:rPr lang="en-US" dirty="0" smtClean="0"/>
                  <a:t>, possibly underestimating</a:t>
                </a:r>
              </a:p>
              <a:p>
                <a:pPr lvl="1"/>
                <a:r>
                  <a:rPr lang="en-US" dirty="0" smtClean="0"/>
                  <a:t>There may be additional categories, such as “</a:t>
                </a:r>
                <a:r>
                  <a:rPr lang="en-US" dirty="0" err="1" smtClean="0"/>
                  <a:t>persisters</a:t>
                </a:r>
                <a:r>
                  <a:rPr lang="en-US" dirty="0" smtClean="0"/>
                  <a:t>-after-interruption”</a:t>
                </a:r>
              </a:p>
              <a:p>
                <a:pPr lvl="1"/>
                <a:r>
                  <a:rPr lang="en-US" dirty="0" smtClean="0"/>
                  <a:t>Some studies had baseline groups that did not distinguish between those with some gender variant interests vs. more intense gender variance</a:t>
                </a:r>
              </a:p>
              <a:p>
                <a:pPr lvl="1"/>
                <a:r>
                  <a:rPr lang="en-US" dirty="0" smtClean="0"/>
                  <a:t>Cultural factors may also lead to desistance, which does not answer the question of a more “natural study” of what happens with unconditional love and support</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15" t="-943" r="-963"/>
                </a:stretch>
              </a:blipFill>
            </p:spPr>
            <p:txBody>
              <a:bodyPr/>
              <a:lstStyle/>
              <a:p>
                <a:r>
                  <a:rPr lang="en-US">
                    <a:noFill/>
                  </a:rPr>
                  <a:t> </a:t>
                </a:r>
              </a:p>
            </p:txBody>
          </p:sp>
        </mc:Fallback>
      </mc:AlternateContent>
    </p:spTree>
    <p:extLst>
      <p:ext uri="{BB962C8B-B14F-4D97-AF65-F5344CB8AC3E}">
        <p14:creationId xmlns:p14="http://schemas.microsoft.com/office/powerpoint/2010/main" val="1484540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Persistence of Gender Variance</a:t>
            </a:r>
            <a:endParaRPr lang="en-US" dirty="0"/>
          </a:p>
        </p:txBody>
      </p:sp>
      <p:sp>
        <p:nvSpPr>
          <p:cNvPr id="3" name="Content Placeholder 2"/>
          <p:cNvSpPr>
            <a:spLocks noGrp="1"/>
          </p:cNvSpPr>
          <p:nvPr>
            <p:ph idx="1"/>
          </p:nvPr>
        </p:nvSpPr>
        <p:spPr/>
        <p:txBody>
          <a:bodyPr/>
          <a:lstStyle/>
          <a:p>
            <a:r>
              <a:rPr lang="en-US" dirty="0"/>
              <a:t>Studies of Children-</a:t>
            </a:r>
          </a:p>
          <a:p>
            <a:pPr lvl="1"/>
            <a:r>
              <a:rPr lang="en-US" dirty="0"/>
              <a:t>Davenport, 1986- found 1 out of 10 feminine boys persisted as transgender</a:t>
            </a:r>
          </a:p>
          <a:p>
            <a:pPr lvl="1"/>
            <a:r>
              <a:rPr lang="en-US" dirty="0"/>
              <a:t>Green et.al. 1987 found 20% of childhood Gender Identity Disorder persisted into adulthood, but 70% identified as homosexual or bisexual  </a:t>
            </a:r>
          </a:p>
          <a:p>
            <a:r>
              <a:rPr lang="en-US" dirty="0" smtClean="0"/>
              <a:t>Toronto Group</a:t>
            </a:r>
          </a:p>
          <a:p>
            <a:pPr lvl="1"/>
            <a:r>
              <a:rPr lang="en-US" dirty="0" err="1" smtClean="0"/>
              <a:t>Zucker</a:t>
            </a:r>
            <a:r>
              <a:rPr lang="en-US" dirty="0" smtClean="0"/>
              <a:t> et.al. 2005 found 20% of 40 MTF identified children diagnosed with gender identity disorder as adults</a:t>
            </a:r>
          </a:p>
          <a:p>
            <a:pPr lvl="1"/>
            <a:r>
              <a:rPr lang="en-US" dirty="0" smtClean="0"/>
              <a:t>Drummond, et.al. 2008 found of 25 FTM children referred, 16 met criteria for GID as children and 3 as adults (12%)</a:t>
            </a:r>
            <a:endParaRPr lang="en-US" dirty="0"/>
          </a:p>
        </p:txBody>
      </p:sp>
    </p:spTree>
    <p:extLst>
      <p:ext uri="{BB962C8B-B14F-4D97-AF65-F5344CB8AC3E}">
        <p14:creationId xmlns:p14="http://schemas.microsoft.com/office/powerpoint/2010/main" val="2020167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Persistence vs. Desistance in 53 children/adolescents- Qualitative factors</a:t>
            </a:r>
            <a:endParaRPr lang="en-US" dirty="0"/>
          </a:p>
        </p:txBody>
      </p:sp>
      <p:sp>
        <p:nvSpPr>
          <p:cNvPr id="4" name="Text Placeholder 3"/>
          <p:cNvSpPr>
            <a:spLocks noGrp="1"/>
          </p:cNvSpPr>
          <p:nvPr>
            <p:ph type="body" idx="1"/>
          </p:nvPr>
        </p:nvSpPr>
        <p:spPr/>
        <p:txBody>
          <a:bodyPr/>
          <a:lstStyle/>
          <a:p>
            <a:r>
              <a:rPr lang="en-US" dirty="0" err="1" smtClean="0"/>
              <a:t>Persisters</a:t>
            </a:r>
            <a:r>
              <a:rPr lang="en-US" dirty="0" smtClean="0"/>
              <a:t>	(29= 54.7%) </a:t>
            </a:r>
            <a:endParaRPr lang="en-US" dirty="0"/>
          </a:p>
        </p:txBody>
      </p:sp>
      <p:sp>
        <p:nvSpPr>
          <p:cNvPr id="5" name="Content Placeholder 4"/>
          <p:cNvSpPr>
            <a:spLocks noGrp="1"/>
          </p:cNvSpPr>
          <p:nvPr>
            <p:ph sz="half" idx="2"/>
          </p:nvPr>
        </p:nvSpPr>
        <p:spPr/>
        <p:txBody>
          <a:bodyPr>
            <a:normAutofit/>
          </a:bodyPr>
          <a:lstStyle/>
          <a:p>
            <a:r>
              <a:rPr lang="en-US" dirty="0" smtClean="0"/>
              <a:t>“I am a boy”</a:t>
            </a:r>
          </a:p>
          <a:p>
            <a:r>
              <a:rPr lang="en-US" dirty="0" smtClean="0"/>
              <a:t>Intense dislike of genitalia, wanting to be rid of a penis, or wanting a penis	</a:t>
            </a:r>
          </a:p>
          <a:p>
            <a:r>
              <a:rPr lang="en-US" dirty="0" smtClean="0"/>
              <a:t>Anticipated and actual pubertal changes brought great distress, body aversion intensified and caused social withdrawal and insecurity	</a:t>
            </a:r>
            <a:endParaRPr lang="en-US" dirty="0"/>
          </a:p>
        </p:txBody>
      </p:sp>
      <p:sp>
        <p:nvSpPr>
          <p:cNvPr id="6" name="Text Placeholder 5"/>
          <p:cNvSpPr>
            <a:spLocks noGrp="1"/>
          </p:cNvSpPr>
          <p:nvPr>
            <p:ph type="body" sz="quarter" idx="3"/>
          </p:nvPr>
        </p:nvSpPr>
        <p:spPr/>
        <p:txBody>
          <a:bodyPr/>
          <a:lstStyle/>
          <a:p>
            <a:r>
              <a:rPr lang="en-US" dirty="0" err="1" smtClean="0"/>
              <a:t>Desisters</a:t>
            </a:r>
            <a:r>
              <a:rPr lang="en-US" dirty="0" smtClean="0"/>
              <a:t> (23 = 41.4%)</a:t>
            </a:r>
            <a:endParaRPr lang="en-US" dirty="0"/>
          </a:p>
        </p:txBody>
      </p:sp>
      <p:sp>
        <p:nvSpPr>
          <p:cNvPr id="7" name="Content Placeholder 6"/>
          <p:cNvSpPr>
            <a:spLocks noGrp="1"/>
          </p:cNvSpPr>
          <p:nvPr>
            <p:ph sz="quarter" idx="4"/>
          </p:nvPr>
        </p:nvSpPr>
        <p:spPr/>
        <p:txBody>
          <a:bodyPr>
            <a:normAutofit fontScale="92500" lnSpcReduction="10000"/>
          </a:bodyPr>
          <a:lstStyle/>
          <a:p>
            <a:r>
              <a:rPr lang="en-US" dirty="0" smtClean="0"/>
              <a:t>“I wish I were a boy”</a:t>
            </a:r>
          </a:p>
          <a:p>
            <a:r>
              <a:rPr lang="en-US" dirty="0" smtClean="0"/>
              <a:t>Body discomfort due to wish for a body to fulfill social role, boys did not recall wishing they did not have a penis</a:t>
            </a:r>
          </a:p>
          <a:p>
            <a:r>
              <a:rPr lang="en-US" dirty="0" smtClean="0"/>
              <a:t>At adolescence were more open to gender typical activities and friendships, decreased urge for cross dressing </a:t>
            </a:r>
          </a:p>
          <a:p>
            <a:r>
              <a:rPr lang="en-US" dirty="0" smtClean="0"/>
              <a:t>Anticipated pubertal changes distressful, and early breast development distressful, but then desired more physical development.  Boys were not distressed at first pubertal changes </a:t>
            </a:r>
          </a:p>
          <a:p>
            <a:r>
              <a:rPr lang="en-US" dirty="0" smtClean="0"/>
              <a:t>Feelings of attraction and love were connected to decreased gender dysphoria</a:t>
            </a:r>
            <a:endParaRPr lang="en-US" dirty="0"/>
          </a:p>
        </p:txBody>
      </p:sp>
      <p:sp>
        <p:nvSpPr>
          <p:cNvPr id="3" name="TextBox 2"/>
          <p:cNvSpPr txBox="1"/>
          <p:nvPr/>
        </p:nvSpPr>
        <p:spPr>
          <a:xfrm>
            <a:off x="4876800" y="5943600"/>
            <a:ext cx="4038600" cy="369332"/>
          </a:xfrm>
          <a:prstGeom prst="rect">
            <a:avLst/>
          </a:prstGeom>
          <a:noFill/>
        </p:spPr>
        <p:txBody>
          <a:bodyPr wrap="square" rtlCol="0">
            <a:spAutoFit/>
          </a:bodyPr>
          <a:lstStyle/>
          <a:p>
            <a:r>
              <a:rPr lang="en-US" dirty="0" err="1" smtClean="0"/>
              <a:t>Steensma</a:t>
            </a:r>
            <a:r>
              <a:rPr lang="en-US" dirty="0" smtClean="0"/>
              <a:t>, 2011</a:t>
            </a:r>
            <a:endParaRPr lang="en-US" dirty="0"/>
          </a:p>
        </p:txBody>
      </p:sp>
    </p:spTree>
    <p:extLst>
      <p:ext uri="{BB962C8B-B14F-4D97-AF65-F5344CB8AC3E}">
        <p14:creationId xmlns:p14="http://schemas.microsoft.com/office/powerpoint/2010/main" val="3155558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Persistence of Gender Variance- is it “Just a Phase”?</a:t>
            </a:r>
            <a:endParaRPr lang="en-US" dirty="0"/>
          </a:p>
        </p:txBody>
      </p:sp>
      <p:sp>
        <p:nvSpPr>
          <p:cNvPr id="3" name="Content Placeholder 2"/>
          <p:cNvSpPr>
            <a:spLocks noGrp="1"/>
          </p:cNvSpPr>
          <p:nvPr>
            <p:ph idx="1"/>
          </p:nvPr>
        </p:nvSpPr>
        <p:spPr/>
        <p:txBody>
          <a:bodyPr>
            <a:normAutofit/>
          </a:bodyPr>
          <a:lstStyle/>
          <a:p>
            <a:r>
              <a:rPr lang="en-US" dirty="0" err="1" smtClean="0"/>
              <a:t>Wallien</a:t>
            </a:r>
            <a:r>
              <a:rPr lang="en-US" dirty="0" smtClean="0"/>
              <a:t> and Cohen-</a:t>
            </a:r>
            <a:r>
              <a:rPr lang="en-US" dirty="0" err="1" smtClean="0"/>
              <a:t>Ketteris</a:t>
            </a:r>
            <a:r>
              <a:rPr lang="en-US" dirty="0" smtClean="0"/>
              <a:t> (2008)</a:t>
            </a:r>
          </a:p>
          <a:p>
            <a:pPr lvl="1"/>
            <a:r>
              <a:rPr lang="en-US" dirty="0" smtClean="0"/>
              <a:t>Studied 77 children referred to the clinic for gender </a:t>
            </a:r>
            <a:r>
              <a:rPr lang="en-US" dirty="0" err="1" smtClean="0"/>
              <a:t>dysphoria</a:t>
            </a:r>
            <a:endParaRPr lang="en-US" dirty="0" smtClean="0"/>
          </a:p>
          <a:p>
            <a:pPr lvl="1"/>
            <a:r>
              <a:rPr lang="en-US" dirty="0" smtClean="0"/>
              <a:t>20% of natal males persisted with GID</a:t>
            </a:r>
          </a:p>
          <a:p>
            <a:pPr lvl="1"/>
            <a:r>
              <a:rPr lang="en-US" dirty="0" smtClean="0"/>
              <a:t>50% of natal females persisted with GID</a:t>
            </a:r>
          </a:p>
          <a:p>
            <a:pPr lvl="1"/>
            <a:r>
              <a:rPr lang="en-US" dirty="0" smtClean="0"/>
              <a:t>30% of children did not respond- these were included in </a:t>
            </a:r>
            <a:r>
              <a:rPr lang="en-US" dirty="0" err="1" smtClean="0"/>
              <a:t>desisters</a:t>
            </a:r>
            <a:r>
              <a:rPr lang="en-US" dirty="0" smtClean="0"/>
              <a:t>, so study may underestimate </a:t>
            </a:r>
          </a:p>
          <a:p>
            <a:pPr lvl="1"/>
            <a:r>
              <a:rPr lang="en-US" dirty="0" smtClean="0"/>
              <a:t>Criteria for “persistence” included desire for sexual reassignment surgery, which does not include transgender people who do not desire surgery</a:t>
            </a:r>
          </a:p>
          <a:p>
            <a:r>
              <a:rPr lang="en-US" dirty="0" smtClean="0"/>
              <a:t>Research </a:t>
            </a:r>
            <a:r>
              <a:rPr lang="en-US" dirty="0"/>
              <a:t>shows that adolescents presenting  as  transgender will  continue on as transgender young adults and adults (</a:t>
            </a:r>
            <a:r>
              <a:rPr lang="en-US" dirty="0" err="1"/>
              <a:t>DeVries</a:t>
            </a:r>
            <a:r>
              <a:rPr lang="en-US" dirty="0"/>
              <a:t> et al,  2010)</a:t>
            </a:r>
          </a:p>
        </p:txBody>
      </p:sp>
    </p:spTree>
    <p:extLst>
      <p:ext uri="{BB962C8B-B14F-4D97-AF65-F5344CB8AC3E}">
        <p14:creationId xmlns:p14="http://schemas.microsoft.com/office/powerpoint/2010/main" val="1030481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Disclosures</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sz="4400" dirty="0"/>
          </a:p>
          <a:p>
            <a:pPr marL="0" indent="0" algn="ctr">
              <a:buNone/>
            </a:pPr>
            <a:r>
              <a:rPr lang="en-US" sz="4400" smtClean="0"/>
              <a:t>None</a:t>
            </a:r>
            <a:endParaRPr lang="en-US" sz="4400" dirty="0"/>
          </a:p>
        </p:txBody>
      </p:sp>
    </p:spTree>
    <p:extLst>
      <p:ext uri="{BB962C8B-B14F-4D97-AF65-F5344CB8AC3E}">
        <p14:creationId xmlns:p14="http://schemas.microsoft.com/office/powerpoint/2010/main" val="1483401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Factors Associated with Persistence</a:t>
            </a:r>
            <a:endParaRPr lang="en-US" dirty="0"/>
          </a:p>
        </p:txBody>
      </p:sp>
      <p:sp>
        <p:nvSpPr>
          <p:cNvPr id="5" name="Content Placeholder 4"/>
          <p:cNvSpPr>
            <a:spLocks noGrp="1"/>
          </p:cNvSpPr>
          <p:nvPr>
            <p:ph idx="1"/>
          </p:nvPr>
        </p:nvSpPr>
        <p:spPr/>
        <p:txBody>
          <a:bodyPr>
            <a:normAutofit/>
          </a:bodyPr>
          <a:lstStyle/>
          <a:p>
            <a:r>
              <a:rPr lang="en-US" dirty="0" smtClean="0"/>
              <a:t>“I am a boy” not “I want to be a boy”</a:t>
            </a:r>
          </a:p>
          <a:p>
            <a:r>
              <a:rPr lang="en-US" dirty="0" smtClean="0"/>
              <a:t>Intense dislike of genitalia, wanting to be rid of a penis, or wanting a penis	</a:t>
            </a:r>
          </a:p>
          <a:p>
            <a:r>
              <a:rPr lang="en-US" dirty="0" smtClean="0"/>
              <a:t>Anticipated and actual pubertal changes brought great distress, body aversion intensified and caused social withdrawal and insecurity</a:t>
            </a:r>
          </a:p>
          <a:p>
            <a:r>
              <a:rPr lang="en-US" dirty="0" smtClean="0"/>
              <a:t>Higher scores on body dysphoria questions</a:t>
            </a:r>
          </a:p>
          <a:p>
            <a:r>
              <a:rPr lang="en-US" dirty="0" smtClean="0"/>
              <a:t>Social transition </a:t>
            </a:r>
          </a:p>
          <a:p>
            <a:r>
              <a:rPr lang="en-US" dirty="0" smtClean="0"/>
              <a:t>Older age, natal females more likely 	</a:t>
            </a:r>
            <a:endParaRPr lang="en-US" dirty="0"/>
          </a:p>
        </p:txBody>
      </p:sp>
      <p:sp>
        <p:nvSpPr>
          <p:cNvPr id="4" name="Text Placeholder 3"/>
          <p:cNvSpPr>
            <a:spLocks noGrp="1"/>
          </p:cNvSpPr>
          <p:nvPr>
            <p:ph type="body" idx="4294967295"/>
          </p:nvPr>
        </p:nvSpPr>
        <p:spPr>
          <a:xfrm>
            <a:off x="2314575" y="1156997"/>
            <a:ext cx="4514850" cy="594122"/>
          </a:xfrm>
        </p:spPr>
        <p:txBody>
          <a:bodyPr>
            <a:normAutofit/>
          </a:bodyPr>
          <a:lstStyle/>
          <a:p>
            <a:pPr marL="0" indent="0">
              <a:buNone/>
            </a:pPr>
            <a:r>
              <a:rPr lang="en-US" dirty="0" err="1" smtClean="0"/>
              <a:t>Persisters</a:t>
            </a:r>
            <a:r>
              <a:rPr lang="en-US" dirty="0" smtClean="0"/>
              <a:t>	(29= 54.7%) (47=37%)</a:t>
            </a:r>
            <a:endParaRPr lang="en-US" dirty="0"/>
          </a:p>
        </p:txBody>
      </p:sp>
    </p:spTree>
    <p:extLst>
      <p:ext uri="{BB962C8B-B14F-4D97-AF65-F5344CB8AC3E}">
        <p14:creationId xmlns:p14="http://schemas.microsoft.com/office/powerpoint/2010/main" val="2617796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Factors Associated with Desistence</a:t>
            </a:r>
            <a:br>
              <a:rPr lang="en-US" dirty="0" smtClean="0"/>
            </a:br>
            <a:r>
              <a:rPr lang="en-US" dirty="0" err="1" smtClean="0"/>
              <a:t>Desisters</a:t>
            </a:r>
            <a:r>
              <a:rPr lang="en-US" dirty="0"/>
              <a:t> </a:t>
            </a:r>
            <a:r>
              <a:rPr lang="en-US" dirty="0" smtClean="0"/>
              <a:t>(n =23</a:t>
            </a:r>
            <a:r>
              <a:rPr lang="en-US" dirty="0"/>
              <a:t>,</a:t>
            </a:r>
            <a:r>
              <a:rPr lang="en-US" dirty="0" smtClean="0"/>
              <a:t> 45%) (n=80, 63%)</a:t>
            </a:r>
            <a:endParaRPr lang="en-US" dirty="0"/>
          </a:p>
        </p:txBody>
      </p:sp>
      <p:sp>
        <p:nvSpPr>
          <p:cNvPr id="7" name="Content Placeholder 6"/>
          <p:cNvSpPr>
            <a:spLocks noGrp="1"/>
          </p:cNvSpPr>
          <p:nvPr>
            <p:ph idx="1"/>
          </p:nvPr>
        </p:nvSpPr>
        <p:spPr/>
        <p:txBody>
          <a:bodyPr>
            <a:normAutofit/>
          </a:bodyPr>
          <a:lstStyle/>
          <a:p>
            <a:r>
              <a:rPr lang="en-US" dirty="0"/>
              <a:t>“I wish I were a boy”</a:t>
            </a:r>
          </a:p>
          <a:p>
            <a:r>
              <a:rPr lang="en-US" dirty="0"/>
              <a:t>Body discomfort due to wish for a body to fulfill social role, boys did not recall wishing they did not have a penis</a:t>
            </a:r>
          </a:p>
          <a:p>
            <a:r>
              <a:rPr lang="en-US" dirty="0" smtClean="0"/>
              <a:t>Mores “subthreshold” scores on gender dysphoria questionnaires </a:t>
            </a:r>
            <a:endParaRPr lang="en-US" dirty="0"/>
          </a:p>
          <a:p>
            <a:r>
              <a:rPr lang="en-US" dirty="0"/>
              <a:t>Anticipated pubertal changes distressful, </a:t>
            </a:r>
            <a:r>
              <a:rPr lang="en-US" dirty="0" smtClean="0"/>
              <a:t>but pubertal development not distressing</a:t>
            </a:r>
            <a:endParaRPr lang="en-US" dirty="0"/>
          </a:p>
          <a:p>
            <a:r>
              <a:rPr lang="en-US" dirty="0" smtClean="0"/>
              <a:t>More likely younger, and natal male</a:t>
            </a:r>
            <a:endParaRPr lang="en-US" dirty="0"/>
          </a:p>
          <a:p>
            <a:endParaRPr lang="en-US" dirty="0"/>
          </a:p>
        </p:txBody>
      </p:sp>
    </p:spTree>
    <p:extLst>
      <p:ext uri="{BB962C8B-B14F-4D97-AF65-F5344CB8AC3E}">
        <p14:creationId xmlns:p14="http://schemas.microsoft.com/office/powerpoint/2010/main" val="195640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Medical and Surgical Interventions</a:t>
            </a:r>
            <a:r>
              <a:rPr lang="en-US" dirty="0"/>
              <a:t/>
            </a:r>
            <a:br>
              <a:rPr lang="en-US" dirty="0"/>
            </a:br>
            <a:endParaRPr lang="en-US" dirty="0"/>
          </a:p>
        </p:txBody>
      </p:sp>
      <p:sp>
        <p:nvSpPr>
          <p:cNvPr id="3" name="Content Placeholder 2"/>
          <p:cNvSpPr>
            <a:spLocks noGrp="1"/>
          </p:cNvSpPr>
          <p:nvPr>
            <p:ph idx="1"/>
          </p:nvPr>
        </p:nvSpPr>
        <p:spPr/>
        <p:txBody>
          <a:bodyPr>
            <a:noAutofit/>
          </a:bodyPr>
          <a:lstStyle/>
          <a:p>
            <a:r>
              <a:rPr lang="en-US" sz="2400" dirty="0" smtClean="0"/>
              <a:t>Insistence, consistence, persistence</a:t>
            </a:r>
          </a:p>
          <a:p>
            <a:r>
              <a:rPr lang="en-US" sz="2400" dirty="0" smtClean="0"/>
              <a:t>In general, THEY REDUCE PSYCHIATRIC RISKS.</a:t>
            </a:r>
          </a:p>
          <a:p>
            <a:r>
              <a:rPr lang="en-US" sz="2400" dirty="0" smtClean="0"/>
              <a:t>Olson, </a:t>
            </a:r>
            <a:r>
              <a:rPr lang="en-US" sz="2400" dirty="0" err="1" smtClean="0"/>
              <a:t>Durwood</a:t>
            </a:r>
            <a:r>
              <a:rPr lang="en-US" sz="2400" dirty="0" smtClean="0"/>
              <a:t>, et al.</a:t>
            </a:r>
          </a:p>
          <a:p>
            <a:r>
              <a:rPr lang="en-US" sz="2400" dirty="0" smtClean="0"/>
              <a:t>Interventions result in rates of psychiatric disorders similar to non-transgender children and youth.</a:t>
            </a:r>
          </a:p>
          <a:p>
            <a:r>
              <a:rPr lang="en-US" sz="2400" dirty="0" smtClean="0"/>
              <a:t>There is no greater risk for depressive or anxious disorders.</a:t>
            </a:r>
          </a:p>
          <a:p>
            <a:r>
              <a:rPr lang="en-US" sz="2400" dirty="0" smtClean="0"/>
              <a:t>There is no greater risk for suicidality.</a:t>
            </a:r>
          </a:p>
          <a:p>
            <a:r>
              <a:rPr lang="en-US" sz="2400" dirty="0" smtClean="0"/>
              <a:t>Study only showed results for adolescents.</a:t>
            </a:r>
          </a:p>
          <a:p>
            <a:r>
              <a:rPr lang="en-US" sz="2400" dirty="0" smtClean="0"/>
              <a:t>[other outcome study]</a:t>
            </a:r>
          </a:p>
          <a:p>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Affirmative Intervention for Families with Gender Variant Children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Treatment focused on parents</a:t>
            </a:r>
          </a:p>
          <a:p>
            <a:pPr lvl="1"/>
            <a:r>
              <a:rPr lang="en-US" dirty="0" smtClean="0"/>
              <a:t>Acceptance and unconditional love are central to a healthy gender-variant child/adolescent</a:t>
            </a:r>
          </a:p>
          <a:p>
            <a:pPr lvl="1"/>
            <a:r>
              <a:rPr lang="en-US" dirty="0" smtClean="0"/>
              <a:t>Helping parents understand and support their child’s declared gender, and to encourage the child to have a safe cross-gender exploratory experience, helping parents cope with antipathy about gender variance</a:t>
            </a:r>
          </a:p>
          <a:p>
            <a:pPr lvl="1"/>
            <a:r>
              <a:rPr lang="en-US" dirty="0" smtClean="0"/>
              <a:t>Therapists focus intervention on sensitivity training in schools, violence prevention,  and developing skills to deal with unsupportive peers/family/schools</a:t>
            </a:r>
          </a:p>
          <a:p>
            <a:r>
              <a:rPr lang="en-US" dirty="0" smtClean="0"/>
              <a:t>States that pressure to conform to gender stereotypes led to reduced acceptance by peers, increased withdrawal, social isolation, feelings of shame, lower self-esteem</a:t>
            </a:r>
          </a:p>
          <a:p>
            <a:r>
              <a:rPr lang="en-US" dirty="0" smtClean="0"/>
              <a:t>A study of families choosing the affirmative approach showed similar levels of gender variance, but less pathological tendencies</a:t>
            </a:r>
            <a:endParaRPr lang="en-US" dirty="0"/>
          </a:p>
        </p:txBody>
      </p:sp>
      <p:sp>
        <p:nvSpPr>
          <p:cNvPr id="4" name="TextBox 3"/>
          <p:cNvSpPr txBox="1"/>
          <p:nvPr/>
        </p:nvSpPr>
        <p:spPr>
          <a:xfrm>
            <a:off x="1752600" y="5877956"/>
            <a:ext cx="5133003" cy="248209"/>
          </a:xfrm>
          <a:prstGeom prst="rect">
            <a:avLst/>
          </a:prstGeom>
          <a:noFill/>
        </p:spPr>
        <p:txBody>
          <a:bodyPr wrap="square" rtlCol="0">
            <a:spAutoFit/>
          </a:bodyPr>
          <a:lstStyle/>
          <a:p>
            <a:r>
              <a:rPr lang="en-US" sz="1013" dirty="0">
                <a:solidFill>
                  <a:prstClr val="black"/>
                </a:solidFill>
              </a:rPr>
              <a:t>Hill, </a:t>
            </a:r>
            <a:r>
              <a:rPr lang="en-US" sz="1013" dirty="0" err="1">
                <a:solidFill>
                  <a:prstClr val="black"/>
                </a:solidFill>
              </a:rPr>
              <a:t>Menvielle</a:t>
            </a:r>
            <a:r>
              <a:rPr lang="en-US" sz="1013" dirty="0">
                <a:solidFill>
                  <a:prstClr val="black"/>
                </a:solidFill>
              </a:rPr>
              <a:t>, </a:t>
            </a:r>
            <a:r>
              <a:rPr lang="en-US" sz="1013" dirty="0" err="1">
                <a:solidFill>
                  <a:prstClr val="black"/>
                </a:solidFill>
              </a:rPr>
              <a:t>Sica</a:t>
            </a:r>
            <a:r>
              <a:rPr lang="en-US" sz="1013" dirty="0">
                <a:solidFill>
                  <a:prstClr val="black"/>
                </a:solidFill>
              </a:rPr>
              <a:t>, and Johnson, 2010</a:t>
            </a:r>
          </a:p>
        </p:txBody>
      </p:sp>
    </p:spTree>
    <p:extLst>
      <p:ext uri="{BB962C8B-B14F-4D97-AF65-F5344CB8AC3E}">
        <p14:creationId xmlns:p14="http://schemas.microsoft.com/office/powerpoint/2010/main" val="11276257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Mental Health of Transgender Children Who Are Supported in Their Identities</a:t>
            </a:r>
          </a:p>
        </p:txBody>
      </p:sp>
      <p:sp>
        <p:nvSpPr>
          <p:cNvPr id="3" name="Content Placeholder 2"/>
          <p:cNvSpPr>
            <a:spLocks noGrp="1"/>
          </p:cNvSpPr>
          <p:nvPr>
            <p:ph idx="1"/>
          </p:nvPr>
        </p:nvSpPr>
        <p:spPr/>
        <p:txBody>
          <a:bodyPr/>
          <a:lstStyle/>
          <a:p>
            <a:r>
              <a:rPr lang="en-US" dirty="0" smtClean="0"/>
              <a:t>Study by Kristina Olson (Pediatrics, 2016) looked at </a:t>
            </a:r>
            <a:r>
              <a:rPr lang="en-US" dirty="0" err="1" smtClean="0"/>
              <a:t>prepubertal</a:t>
            </a:r>
            <a:r>
              <a:rPr lang="en-US" dirty="0" smtClean="0"/>
              <a:t> transgender children ages 3-12, who socially transitioned</a:t>
            </a:r>
          </a:p>
          <a:p>
            <a:r>
              <a:rPr lang="en-US" dirty="0" smtClean="0"/>
              <a:t>Mental health was compared between transgender children and their cisgender siblings or peers</a:t>
            </a:r>
          </a:p>
          <a:p>
            <a:r>
              <a:rPr lang="en-US" dirty="0" smtClean="0"/>
              <a:t>The transgender children had similar rates of depression and only slightly higher rates of anxiety</a:t>
            </a:r>
          </a:p>
          <a:p>
            <a:r>
              <a:rPr lang="en-US" dirty="0" smtClean="0"/>
              <a:t>Mental health struggles are not necessarily inevitable for transgender youth</a:t>
            </a:r>
            <a:endParaRPr lang="en-US" dirty="0"/>
          </a:p>
        </p:txBody>
      </p:sp>
    </p:spTree>
    <p:extLst>
      <p:ext uri="{BB962C8B-B14F-4D97-AF65-F5344CB8AC3E}">
        <p14:creationId xmlns:p14="http://schemas.microsoft.com/office/powerpoint/2010/main" val="3836767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Treatment Outcomes</a:t>
            </a:r>
            <a:endParaRPr lang="en-US" dirty="0"/>
          </a:p>
        </p:txBody>
      </p:sp>
      <p:sp>
        <p:nvSpPr>
          <p:cNvPr id="5" name="Content Placeholder 4"/>
          <p:cNvSpPr>
            <a:spLocks noGrp="1"/>
          </p:cNvSpPr>
          <p:nvPr>
            <p:ph idx="1"/>
          </p:nvPr>
        </p:nvSpPr>
        <p:spPr/>
        <p:txBody>
          <a:bodyPr/>
          <a:lstStyle/>
          <a:p>
            <a:r>
              <a:rPr lang="en-US" dirty="0" smtClean="0"/>
              <a:t>WPATH guidelines on psychiatric/psychological evaluations on children and adolescents.</a:t>
            </a:r>
          </a:p>
          <a:p>
            <a:r>
              <a:rPr lang="en-US" dirty="0" smtClean="0"/>
              <a:t>It is still important to manage psychiatric illnesses, when they exist.</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7" name="Picture Placeholder 6"/>
          <p:cNvPicPr>
            <a:picLocks noGrp="1" noChangeAspect="1"/>
          </p:cNvPicPr>
          <p:nvPr>
            <p:ph type="pic" idx="1"/>
          </p:nvPr>
        </p:nvPicPr>
        <p:blipFill>
          <a:blip r:embed="rId2"/>
          <a:srcRect t="12500" b="12500"/>
          <a:stretch>
            <a:fillRect/>
          </a:stretch>
        </p:blipFill>
        <p:spPr>
          <a:effectLst>
            <a:outerShdw blurRad="50800" dist="38100" dir="18900000" algn="bl" rotWithShape="0">
              <a:prstClr val="black">
                <a:alpha val="40000"/>
              </a:prstClr>
            </a:outerShdw>
          </a:effectLst>
        </p:spPr>
      </p:pic>
      <p:sp>
        <p:nvSpPr>
          <p:cNvPr id="6" name="Text Placeholder 5"/>
          <p:cNvSpPr>
            <a:spLocks noGrp="1"/>
          </p:cNvSpPr>
          <p:nvPr>
            <p:ph type="body" sz="half" idx="2"/>
          </p:nvPr>
        </p:nvSpPr>
        <p:spPr/>
        <p:txBody>
          <a:bodyPr/>
          <a:lstStyle/>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lstStyle/>
          <a:p>
            <a:r>
              <a:rPr lang="en-US" dirty="0" smtClean="0"/>
              <a:t>Outline</a:t>
            </a:r>
            <a:endParaRPr lang="en-US" dirty="0"/>
          </a:p>
        </p:txBody>
      </p:sp>
      <p:sp>
        <p:nvSpPr>
          <p:cNvPr id="9" name="Subtitle 8"/>
          <p:cNvSpPr>
            <a:spLocks noGrp="1"/>
          </p:cNvSpPr>
          <p:nvPr>
            <p:ph type="subTitle" idx="1"/>
          </p:nvPr>
        </p:nvSpPr>
        <p:spPr>
          <a:xfrm>
            <a:off x="1371600" y="1622425"/>
            <a:ext cx="6400800" cy="2195458"/>
          </a:xfrm>
        </p:spPr>
        <p:txBody>
          <a:bodyPr>
            <a:noAutofit/>
          </a:bodyPr>
          <a:lstStyle/>
          <a:p>
            <a:pPr marL="457200" indent="-457200" algn="l">
              <a:buFont typeface="Arial" charset="0"/>
              <a:buChar char="•"/>
            </a:pPr>
            <a:r>
              <a:rPr lang="en-US" sz="2800" dirty="0" smtClean="0">
                <a:solidFill>
                  <a:schemeClr val="tx1"/>
                </a:solidFill>
              </a:rPr>
              <a:t>What is happening out there?</a:t>
            </a:r>
          </a:p>
          <a:p>
            <a:pPr marL="457200" indent="-457200" algn="l">
              <a:buFont typeface="Arial" charset="0"/>
              <a:buChar char="•"/>
            </a:pPr>
            <a:r>
              <a:rPr lang="en-US" sz="2800" dirty="0" smtClean="0">
                <a:solidFill>
                  <a:schemeClr val="tx1"/>
                </a:solidFill>
              </a:rPr>
              <a:t>Categorization of gender-nonconformity </a:t>
            </a:r>
          </a:p>
          <a:p>
            <a:pPr marL="457200" indent="-457200" algn="l">
              <a:buFont typeface="Arial" charset="0"/>
              <a:buChar char="•"/>
            </a:pPr>
            <a:r>
              <a:rPr lang="en-US" sz="2800" dirty="0" smtClean="0">
                <a:solidFill>
                  <a:schemeClr val="tx1"/>
                </a:solidFill>
              </a:rPr>
              <a:t>Co-morbidities</a:t>
            </a:r>
          </a:p>
          <a:p>
            <a:pPr marL="457200" indent="-457200" algn="l">
              <a:buFont typeface="Arial" charset="0"/>
              <a:buChar char="•"/>
            </a:pPr>
            <a:r>
              <a:rPr lang="en-US" sz="2800" dirty="0" smtClean="0">
                <a:solidFill>
                  <a:schemeClr val="tx1"/>
                </a:solidFill>
              </a:rPr>
              <a:t>Risks and outcomes of treatment</a:t>
            </a:r>
          </a:p>
          <a:p>
            <a:pPr marL="457200" indent="-457200" algn="l">
              <a:buFont typeface="Arial" charset="0"/>
              <a:buChar char="•"/>
            </a:pPr>
            <a:endParaRPr lang="en-US" sz="2800" dirty="0" smtClean="0">
              <a:solidFill>
                <a:schemeClr val="tx1"/>
              </a:solidFill>
            </a:endParaRPr>
          </a:p>
          <a:p>
            <a:endParaRPr lang="en-US" sz="2800" dirty="0"/>
          </a:p>
        </p:txBody>
      </p:sp>
      <p:sp>
        <p:nvSpPr>
          <p:cNvPr id="7" name="TextBox 6"/>
          <p:cNvSpPr txBox="1"/>
          <p:nvPr/>
        </p:nvSpPr>
        <p:spPr>
          <a:xfrm>
            <a:off x="2354317" y="1135117"/>
            <a:ext cx="184731" cy="369332"/>
          </a:xfrm>
          <a:prstGeom prst="rect">
            <a:avLst/>
          </a:prstGeom>
          <a:noFill/>
        </p:spPr>
        <p:txBody>
          <a:bodyPr wrap="none" rtlCol="0">
            <a:spAutoFit/>
          </a:bodyPr>
          <a:lstStyle/>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Gender-nonconformity and being transgender is not new</a:t>
            </a:r>
            <a:endParaRPr lang="en-US" dirty="0"/>
          </a:p>
        </p:txBody>
      </p:sp>
      <p:sp>
        <p:nvSpPr>
          <p:cNvPr id="9" name="Subtitle 8"/>
          <p:cNvSpPr>
            <a:spLocks noGrp="1"/>
          </p:cNvSpPr>
          <p:nvPr>
            <p:ph sz="half" idx="1"/>
          </p:nvPr>
        </p:nvSpPr>
        <p:spPr/>
        <p:txBody>
          <a:bodyPr>
            <a:normAutofit fontScale="85000" lnSpcReduction="20000"/>
          </a:bodyPr>
          <a:lstStyle/>
          <a:p>
            <a:pPr marL="457200" indent="-457200" algn="l">
              <a:buFont typeface="Arial" charset="0"/>
              <a:buChar char="•"/>
            </a:pPr>
            <a:r>
              <a:rPr lang="en-US" dirty="0" smtClean="0"/>
              <a:t>Gender-variant phenomena have existed for millennia.</a:t>
            </a:r>
            <a:endParaRPr lang="en-US" sz="2800" dirty="0" smtClean="0">
              <a:solidFill>
                <a:schemeClr val="tx1"/>
              </a:solidFill>
            </a:endParaRPr>
          </a:p>
          <a:p>
            <a:pPr marL="457200" indent="-457200" algn="l">
              <a:buFont typeface="Arial" charset="0"/>
              <a:buChar char="•"/>
            </a:pPr>
            <a:r>
              <a:rPr lang="en-US" sz="2800" dirty="0" smtClean="0">
                <a:solidFill>
                  <a:schemeClr val="tx1"/>
                </a:solidFill>
              </a:rPr>
              <a:t>This is not necessarily a “trend.”</a:t>
            </a:r>
          </a:p>
          <a:p>
            <a:pPr marL="457200" indent="-457200" algn="l">
              <a:buFont typeface="Arial" charset="0"/>
              <a:buChar char="•"/>
            </a:pPr>
            <a:r>
              <a:rPr lang="en-US" sz="2800" dirty="0" smtClean="0">
                <a:solidFill>
                  <a:schemeClr val="tx1"/>
                </a:solidFill>
              </a:rPr>
              <a:t>Societal acceptance – to a degree.</a:t>
            </a:r>
          </a:p>
          <a:p>
            <a:pPr marL="457200" indent="-457200" algn="l">
              <a:buFont typeface="Arial" charset="0"/>
              <a:buChar char="•"/>
            </a:pPr>
            <a:r>
              <a:rPr lang="en-US" sz="2800" dirty="0" smtClean="0">
                <a:solidFill>
                  <a:schemeClr val="tx1"/>
                </a:solidFill>
              </a:rPr>
              <a:t>More people are coming out as some form of gender-variant, and coming out at younger ages.</a:t>
            </a:r>
          </a:p>
          <a:p>
            <a:pPr marL="457200" indent="-457200" algn="l">
              <a:buFont typeface="Arial" charset="0"/>
              <a:buChar char="•"/>
            </a:pPr>
            <a:r>
              <a:rPr lang="en-US" dirty="0" smtClean="0"/>
              <a:t>Significant changes – positive and negative – even over the past six years. </a:t>
            </a:r>
            <a:endParaRPr lang="en-US" sz="2800" dirty="0" smtClean="0">
              <a:solidFill>
                <a:schemeClr val="tx1"/>
              </a:solidFill>
            </a:endParaRPr>
          </a:p>
          <a:p>
            <a:pPr marL="457200" indent="-457200" algn="l">
              <a:buFont typeface="Arial" charset="0"/>
              <a:buChar char="•"/>
            </a:pPr>
            <a:endParaRPr lang="en-US" sz="2800" dirty="0" smtClean="0">
              <a:solidFill>
                <a:schemeClr val="tx1"/>
              </a:solidFill>
            </a:endParaRPr>
          </a:p>
          <a:p>
            <a:endParaRPr lang="en-US" sz="2800" dirty="0"/>
          </a:p>
        </p:txBody>
      </p:sp>
      <p:pic>
        <p:nvPicPr>
          <p:cNvPr id="13" name="Content Placeholder 1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22741" y="2084193"/>
            <a:ext cx="2743200" cy="3557977"/>
          </a:xfrm>
          <a:effectLst>
            <a:outerShdw blurRad="50800" dist="38100" dir="18900000" algn="bl" rotWithShape="0">
              <a:prstClr val="black">
                <a:alpha val="40000"/>
              </a:prstClr>
            </a:outerShdw>
          </a:effectLst>
        </p:spPr>
      </p:pic>
      <p:sp>
        <p:nvSpPr>
          <p:cNvPr id="7" name="TextBox 6"/>
          <p:cNvSpPr txBox="1"/>
          <p:nvPr/>
        </p:nvSpPr>
        <p:spPr>
          <a:xfrm>
            <a:off x="2354317" y="113511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74502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it’s not you.</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417638"/>
            <a:ext cx="4038600" cy="4038600"/>
          </a:xfrm>
        </p:spPr>
      </p:pic>
      <p:sp>
        <p:nvSpPr>
          <p:cNvPr id="4" name="Content Placeholder 3"/>
          <p:cNvSpPr>
            <a:spLocks noGrp="1"/>
          </p:cNvSpPr>
          <p:nvPr>
            <p:ph sz="half" idx="2"/>
          </p:nvPr>
        </p:nvSpPr>
        <p:spPr>
          <a:xfrm>
            <a:off x="4724400" y="2141538"/>
            <a:ext cx="4038600" cy="2590800"/>
          </a:xfrm>
        </p:spPr>
        <p:txBody>
          <a:bodyPr/>
          <a:lstStyle/>
          <a:p>
            <a:r>
              <a:rPr lang="en-US" dirty="0"/>
              <a:t>Terms ARE a moving target.</a:t>
            </a:r>
          </a:p>
          <a:p>
            <a:r>
              <a:rPr lang="en-US" dirty="0"/>
              <a:t>Descriptors and labels change often.</a:t>
            </a:r>
          </a:p>
          <a:p>
            <a:r>
              <a:rPr lang="en-US" dirty="0"/>
              <a:t>It can be confusing.</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DSM-IV vs. DSM-5</a:t>
            </a:r>
            <a:endParaRPr lang="en-US" dirty="0"/>
          </a:p>
        </p:txBody>
      </p:sp>
      <p:sp>
        <p:nvSpPr>
          <p:cNvPr id="3" name="Subtitle 2"/>
          <p:cNvSpPr>
            <a:spLocks noGrp="1"/>
          </p:cNvSpPr>
          <p:nvPr>
            <p:ph type="subTitle" idx="1"/>
          </p:nvPr>
        </p:nvSpPr>
        <p:spPr/>
        <p:txBody>
          <a:bodyPr/>
          <a:lstStyle/>
          <a:p>
            <a:r>
              <a:rPr lang="en-US" dirty="0" smtClean="0"/>
              <a:t>Attempts at de-stigmatization</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Diagnostic Criteria for </a:t>
            </a:r>
            <a:r>
              <a:rPr lang="en-US" b="1" dirty="0"/>
              <a:t>Gender Identity Disorder</a:t>
            </a:r>
            <a:r>
              <a:rPr lang="en-US" dirty="0"/>
              <a:t> (DSM-IV-TR)</a:t>
            </a:r>
          </a:p>
        </p:txBody>
      </p:sp>
      <p:sp>
        <p:nvSpPr>
          <p:cNvPr id="3" name="Content Placeholder 2"/>
          <p:cNvSpPr>
            <a:spLocks noGrp="1"/>
          </p:cNvSpPr>
          <p:nvPr>
            <p:ph idx="1"/>
          </p:nvPr>
        </p:nvSpPr>
        <p:spPr/>
        <p:txBody>
          <a:bodyPr>
            <a:normAutofit/>
          </a:bodyPr>
          <a:lstStyle/>
          <a:p>
            <a:pPr marL="514350" indent="-514350">
              <a:buFont typeface="+mj-lt"/>
              <a:buAutoNum type="alphaUcPeriod"/>
            </a:pPr>
            <a:r>
              <a:rPr lang="en-US" sz="1800" dirty="0"/>
              <a:t>A strong and persistent cross-gender identification (not merely a desire for any perceived cultural advantages of being the other sex). In children, the disturbance is manifested by four (or more) of the following: </a:t>
            </a:r>
          </a:p>
          <a:p>
            <a:pPr marL="914400" lvl="1" indent="-514350">
              <a:buFont typeface="+mj-lt"/>
              <a:buAutoNum type="arabicPeriod"/>
            </a:pPr>
            <a:r>
              <a:rPr lang="en-US" sz="1600" dirty="0"/>
              <a:t>repeatedly stated desire to be, or insistence that he or she is, the other sex </a:t>
            </a:r>
          </a:p>
          <a:p>
            <a:pPr marL="914400" lvl="1" indent="-514350">
              <a:buFont typeface="+mj-lt"/>
              <a:buAutoNum type="arabicPeriod"/>
            </a:pPr>
            <a:r>
              <a:rPr lang="en-US" sz="1600" dirty="0"/>
              <a:t>in boys, preference for cross-dressing or simulating female attire; in girls, insistence on wearing only stereotypical masculine clothing</a:t>
            </a:r>
          </a:p>
          <a:p>
            <a:pPr marL="914400" lvl="1" indent="-514350">
              <a:buFont typeface="+mj-lt"/>
              <a:buAutoNum type="arabicPeriod"/>
            </a:pPr>
            <a:r>
              <a:rPr lang="en-US" sz="1600" dirty="0"/>
              <a:t>strong and persistent preferences for cross-sex roles in make-believe play or persistent fantasies of being the other sex</a:t>
            </a:r>
          </a:p>
          <a:p>
            <a:pPr marL="914400" lvl="1" indent="-514350">
              <a:buFont typeface="+mj-lt"/>
              <a:buAutoNum type="arabicPeriod"/>
            </a:pPr>
            <a:r>
              <a:rPr lang="en-US" sz="1600" dirty="0"/>
              <a:t>intense desire to participate in the stereotypical games and pastimes of the other sex</a:t>
            </a:r>
          </a:p>
          <a:p>
            <a:pPr marL="914400" lvl="1" indent="-514350">
              <a:buFont typeface="+mj-lt"/>
              <a:buAutoNum type="arabicPeriod"/>
            </a:pPr>
            <a:r>
              <a:rPr lang="en-US" sz="1600" dirty="0"/>
              <a:t>strong preference for playmates of the other sex   In adolescents and adults, the disturbance is manifested by symptoms such as a stated desire to be the other sex, desire to live or be treated as the other sex, or the conviction that he or she has the typical feelings and reactions of the other sex. </a:t>
            </a:r>
            <a:r>
              <a:rPr lang="en-US" sz="1600" dirty="0" smtClean="0"/>
              <a:t/>
            </a:r>
            <a:br>
              <a:rPr lang="en-US" sz="1600" dirty="0" smtClean="0"/>
            </a:br>
            <a:endParaRPr lang="en-US" sz="1000" dirty="0" smtClean="0"/>
          </a:p>
          <a:p>
            <a:pPr marL="0" indent="0">
              <a:buNone/>
            </a:pPr>
            <a:r>
              <a:rPr lang="en-US" sz="1100" dirty="0" smtClean="0"/>
              <a:t>Source</a:t>
            </a:r>
            <a:r>
              <a:rPr lang="en-US" sz="1100" dirty="0"/>
              <a:t>: APA, 1994, Diagnostic and Statistical Manual of Mental Disorders, Fourth Edition. Copyright 1994 American Psychiatric Association.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Diagnostic Criteria for </a:t>
            </a:r>
            <a:r>
              <a:rPr lang="en-US" b="1" dirty="0"/>
              <a:t>Gender Identity Disorder</a:t>
            </a:r>
            <a:r>
              <a:rPr lang="en-US" dirty="0"/>
              <a:t> (DSM-IV-TR</a:t>
            </a:r>
            <a:r>
              <a:rPr lang="en-US" dirty="0" smtClean="0"/>
              <a:t>) (cont’d.)</a:t>
            </a:r>
            <a:endParaRPr lang="en-US" dirty="0"/>
          </a:p>
        </p:txBody>
      </p:sp>
      <p:sp>
        <p:nvSpPr>
          <p:cNvPr id="3" name="Content Placeholder 2"/>
          <p:cNvSpPr>
            <a:spLocks noGrp="1"/>
          </p:cNvSpPr>
          <p:nvPr>
            <p:ph idx="1"/>
          </p:nvPr>
        </p:nvSpPr>
        <p:spPr/>
        <p:txBody>
          <a:bodyPr>
            <a:normAutofit fontScale="40000" lnSpcReduction="20000"/>
          </a:bodyPr>
          <a:lstStyle/>
          <a:p>
            <a:pPr marL="514350" indent="-514350">
              <a:buFont typeface="+mj-lt"/>
              <a:buAutoNum type="alphaUcPeriod" startAt="2"/>
            </a:pPr>
            <a:r>
              <a:rPr lang="en-US" sz="4000" dirty="0" smtClean="0"/>
              <a:t>Persistent </a:t>
            </a:r>
            <a:r>
              <a:rPr lang="en-US" sz="4000" dirty="0"/>
              <a:t>discomfort with his or her sex or sense of inappropriateness in the gender role of that </a:t>
            </a:r>
            <a:r>
              <a:rPr lang="en-US" sz="4000" dirty="0" smtClean="0"/>
              <a:t>sex.</a:t>
            </a:r>
            <a:r>
              <a:rPr lang="en-US" sz="4000" dirty="0"/>
              <a:t> </a:t>
            </a:r>
            <a:r>
              <a:rPr lang="en-US" sz="4000" dirty="0" smtClean="0"/>
              <a:t>In </a:t>
            </a:r>
            <a:r>
              <a:rPr lang="en-US" sz="4000" dirty="0"/>
              <a:t>children, the disturbance is manifested in any one of the following: in boys, assertion that his penis or testes are disgusting or will disappear or assertion that it would be better to not have a penis, or aversion toward rough -and-tumble play and rejection of male stereotypical toys, games, and activities; in girls, rejection of urinating in a sitting position , assertion that she has or will grow a penis , or assertion that she does not want to grow breasts or menstruate, or marked aversion toward normative feminine clothing. In adolescents and adults, the disturbance is manifested by symptoms such as preoccupation with getting rid of primary and secondary sex characteristics (e.g., request for hormones, surgery, or other procedures to physically alter sexual characteristics to simulate the other sex) or belief that he or she was born the wrong sex</a:t>
            </a:r>
            <a:r>
              <a:rPr lang="en-US" sz="4000" dirty="0" smtClean="0"/>
              <a:t>.</a:t>
            </a:r>
            <a:br>
              <a:rPr lang="en-US" sz="4000" dirty="0" smtClean="0"/>
            </a:br>
            <a:endParaRPr lang="en-US" sz="4000" dirty="0"/>
          </a:p>
          <a:p>
            <a:pPr marL="514350" indent="-514350">
              <a:buFont typeface="+mj-lt"/>
              <a:buAutoNum type="alphaUcPeriod" startAt="2"/>
            </a:pPr>
            <a:r>
              <a:rPr lang="en-US" sz="4000" dirty="0"/>
              <a:t>The disturbance is not concurrent with a physical intersex condition. </a:t>
            </a:r>
            <a:r>
              <a:rPr lang="en-US" sz="4000" dirty="0" smtClean="0"/>
              <a:t/>
            </a:r>
            <a:br>
              <a:rPr lang="en-US" sz="4000" dirty="0" smtClean="0"/>
            </a:br>
            <a:endParaRPr lang="en-US" sz="4000" dirty="0"/>
          </a:p>
          <a:p>
            <a:pPr marL="514350" indent="-514350">
              <a:buFont typeface="+mj-lt"/>
              <a:buAutoNum type="alphaUcPeriod" startAt="2"/>
            </a:pPr>
            <a:r>
              <a:rPr lang="en-US" sz="4000" dirty="0"/>
              <a:t>The disturbance causes clinically significant distress or impairment in social, occupational, or other important areas of functioning. </a:t>
            </a:r>
            <a:r>
              <a:rPr lang="en-US" dirty="0" smtClean="0"/>
              <a:t/>
            </a:r>
            <a:br>
              <a:rPr lang="en-US" dirty="0" smtClean="0"/>
            </a:br>
            <a:r>
              <a:rPr lang="en-US" dirty="0" smtClean="0"/>
              <a:t/>
            </a:r>
            <a:br>
              <a:rPr lang="en-US" dirty="0" smtClean="0"/>
            </a:br>
            <a:r>
              <a:rPr lang="en-US" sz="2500" dirty="0" smtClean="0"/>
              <a:t>Source</a:t>
            </a:r>
            <a:r>
              <a:rPr lang="en-US" sz="2500" dirty="0"/>
              <a:t>: APA, 1994, Diagnostic and Statistical Manual of Mental Disorders, Fourth Edition. Copyright 1994 American Psychiatric Association</a:t>
            </a:r>
          </a:p>
        </p:txBody>
      </p:sp>
    </p:spTree>
    <p:extLst>
      <p:ext uri="{BB962C8B-B14F-4D97-AF65-F5344CB8AC3E}">
        <p14:creationId xmlns:p14="http://schemas.microsoft.com/office/powerpoint/2010/main" val="110474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Diagnostic Criteria for </a:t>
            </a:r>
            <a:r>
              <a:rPr lang="en-US" b="1" dirty="0"/>
              <a:t>Gender Dysphoria in Children</a:t>
            </a:r>
            <a:r>
              <a:rPr lang="en-US" dirty="0"/>
              <a:t> (DSM-5)</a:t>
            </a:r>
          </a:p>
        </p:txBody>
      </p:sp>
      <p:sp>
        <p:nvSpPr>
          <p:cNvPr id="3" name="Content Placeholder 2"/>
          <p:cNvSpPr>
            <a:spLocks noGrp="1"/>
          </p:cNvSpPr>
          <p:nvPr>
            <p:ph idx="1"/>
          </p:nvPr>
        </p:nvSpPr>
        <p:spPr/>
        <p:txBody>
          <a:bodyPr>
            <a:noAutofit/>
          </a:bodyPr>
          <a:lstStyle/>
          <a:p>
            <a:pPr>
              <a:buFont typeface="+mj-lt"/>
              <a:buAutoNum type="alphaUcPeriod"/>
            </a:pPr>
            <a:r>
              <a:rPr lang="en-US" sz="1800" dirty="0" smtClean="0"/>
              <a:t>A </a:t>
            </a:r>
            <a:r>
              <a:rPr lang="en-US" sz="1800" dirty="0"/>
              <a:t>marked incongruence between one’s experienced/expressed gender and assigned gender, of at least 6 months’ duration, as manifested by at least six of the following (one of which must be Criterion A1):</a:t>
            </a:r>
          </a:p>
          <a:p>
            <a:pPr marL="800100" lvl="1" indent="-342900">
              <a:buFont typeface="+mj-lt"/>
              <a:buAutoNum type="arabicPeriod"/>
            </a:pPr>
            <a:r>
              <a:rPr lang="en-US" sz="1400" dirty="0" smtClean="0"/>
              <a:t>A </a:t>
            </a:r>
            <a:r>
              <a:rPr lang="en-US" sz="1400" dirty="0"/>
              <a:t>strong desire to be of the other gender or an insistence that one is the other gen­der (or some alternative gender different from one’s assigned gender).</a:t>
            </a:r>
          </a:p>
          <a:p>
            <a:pPr marL="800100" lvl="1" indent="-342900">
              <a:buFont typeface="+mj-lt"/>
              <a:buAutoNum type="arabicPeriod"/>
            </a:pPr>
            <a:r>
              <a:rPr lang="en-US" sz="1400" dirty="0" smtClean="0"/>
              <a:t>In </a:t>
            </a:r>
            <a:r>
              <a:rPr lang="en-US" sz="1400" dirty="0"/>
              <a:t>boys (assigned gender), a strong preference for cross-dressing or simulating fe­male attire: or in girls (assigned gender), a strong preference for wearing only typ­ical masculine clothing and a strong resistance to the wearing of typical feminine clothing.</a:t>
            </a:r>
          </a:p>
          <a:p>
            <a:pPr marL="800100" lvl="1" indent="-342900">
              <a:buFont typeface="+mj-lt"/>
              <a:buAutoNum type="arabicPeriod"/>
            </a:pPr>
            <a:r>
              <a:rPr lang="en-US" sz="1400" dirty="0" smtClean="0"/>
              <a:t>A </a:t>
            </a:r>
            <a:r>
              <a:rPr lang="en-US" sz="1400" dirty="0"/>
              <a:t>strong preference for cross-gender roles in make-believe play or fantasy play.</a:t>
            </a:r>
          </a:p>
          <a:p>
            <a:pPr marL="800100" lvl="1" indent="-342900">
              <a:buFont typeface="+mj-lt"/>
              <a:buAutoNum type="arabicPeriod"/>
            </a:pPr>
            <a:r>
              <a:rPr lang="en-US" sz="1400" dirty="0" smtClean="0"/>
              <a:t>A </a:t>
            </a:r>
            <a:r>
              <a:rPr lang="en-US" sz="1400" dirty="0"/>
              <a:t>strong preference for the toys, games, or activities stereotypically used or engaged in by the other gender.</a:t>
            </a:r>
          </a:p>
          <a:p>
            <a:pPr marL="800100" lvl="1" indent="-342900">
              <a:buFont typeface="+mj-lt"/>
              <a:buAutoNum type="arabicPeriod"/>
            </a:pPr>
            <a:r>
              <a:rPr lang="en-US" sz="1400" dirty="0" smtClean="0"/>
              <a:t>A </a:t>
            </a:r>
            <a:r>
              <a:rPr lang="en-US" sz="1400" dirty="0"/>
              <a:t>strong preference for playmates of the other gender.</a:t>
            </a:r>
          </a:p>
          <a:p>
            <a:pPr marL="800100" lvl="1" indent="-342900">
              <a:buFont typeface="+mj-lt"/>
              <a:buAutoNum type="arabicPeriod"/>
            </a:pPr>
            <a:r>
              <a:rPr lang="en-US" sz="1400" dirty="0" smtClean="0"/>
              <a:t>In </a:t>
            </a:r>
            <a:r>
              <a:rPr lang="en-US" sz="1400" dirty="0"/>
              <a:t>boys (assigned gender), a strong rejection of typically masculine toys, games, and activities and a strong avoidance of rough-and-tumble play; or in girls (assigned gender), a strong rejection of typically feminine toys, games, and activities.</a:t>
            </a:r>
          </a:p>
          <a:p>
            <a:pPr marL="800100" lvl="1" indent="-342900">
              <a:buFont typeface="+mj-lt"/>
              <a:buAutoNum type="arabicPeriod"/>
            </a:pPr>
            <a:r>
              <a:rPr lang="en-US" sz="1400" dirty="0" smtClean="0"/>
              <a:t>A </a:t>
            </a:r>
            <a:r>
              <a:rPr lang="en-US" sz="1400" dirty="0"/>
              <a:t>strong dislike of one’s sexual anatomy.</a:t>
            </a:r>
          </a:p>
          <a:p>
            <a:pPr marL="800100" lvl="1" indent="-342900">
              <a:buFont typeface="+mj-lt"/>
              <a:buAutoNum type="arabicPeriod"/>
            </a:pPr>
            <a:r>
              <a:rPr lang="en-US" sz="1400" dirty="0" smtClean="0"/>
              <a:t>A </a:t>
            </a:r>
            <a:r>
              <a:rPr lang="en-US" sz="1400" dirty="0"/>
              <a:t>strong desire for the primary and/or secondary sex characteristics that match one’s experienced </a:t>
            </a:r>
            <a:r>
              <a:rPr lang="en-US" sz="1400" dirty="0" smtClean="0"/>
              <a:t>gender.</a:t>
            </a:r>
            <a:br>
              <a:rPr lang="en-US" sz="1400" dirty="0" smtClean="0"/>
            </a:br>
            <a:r>
              <a:rPr lang="en-US" sz="1400" dirty="0" smtClean="0"/>
              <a:t/>
            </a:r>
            <a:br>
              <a:rPr lang="en-US" sz="1400" dirty="0" smtClean="0"/>
            </a:br>
            <a:r>
              <a:rPr lang="en-US" sz="900" dirty="0" smtClean="0"/>
              <a:t>Source</a:t>
            </a:r>
            <a:r>
              <a:rPr lang="en-US" sz="900" dirty="0"/>
              <a:t>: APA, 2013, Diagnostic and Statistical Manual of Mental Disorders, Fifth Edition. Copyright 2013 American Psychiatric Association.</a:t>
            </a:r>
          </a:p>
        </p:txBody>
      </p:sp>
    </p:spTree>
    <p:extLst>
      <p:ext uri="{BB962C8B-B14F-4D97-AF65-F5344CB8AC3E}">
        <p14:creationId xmlns:p14="http://schemas.microsoft.com/office/powerpoint/2010/main" val="1363045322"/>
      </p:ext>
    </p:extLst>
  </p:cSld>
  <p:clrMapOvr>
    <a:masterClrMapping/>
  </p:clrMapOvr>
</p:sld>
</file>

<file path=ppt/theme/theme1.xml><?xml version="1.0" encoding="utf-8"?>
<a:theme xmlns:a="http://schemas.openxmlformats.org/drawingml/2006/main" name="Chase Brext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hase Brexton" id="{D8032BF3-19BE-440E-80AB-9B3F00A36D15}" vid="{AE7FCF6E-6AE6-4780-A983-4EC1ABE18D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EDBAB1363F3F419CDB90584A503AD0" ma:contentTypeVersion="0" ma:contentTypeDescription="Create a new document." ma:contentTypeScope="" ma:versionID="c72d8fa4a8d0cb5dc66b84364d05a74c">
  <xsd:schema xmlns:xsd="http://www.w3.org/2001/XMLSchema" xmlns:xs="http://www.w3.org/2001/XMLSchema" xmlns:p="http://schemas.microsoft.com/office/2006/metadata/properties" xmlns:ns2="a269d31e-1e5e-47d1-b678-52975af3f0ac" targetNamespace="http://schemas.microsoft.com/office/2006/metadata/properties" ma:root="true" ma:fieldsID="e4d62cd80777a1efa265bc741f4da199" ns2:_="">
    <xsd:import namespace="a269d31e-1e5e-47d1-b678-52975af3f0a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69d31e-1e5e-47d1-b678-52975af3f0a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a269d31e-1e5e-47d1-b678-52975af3f0ac">TN7Q6D43VD4T-44-114</_dlc_DocId>
    <_dlc_DocIdUrl xmlns="a269d31e-1e5e-47d1-b678-52975af3f0ac">
      <Url>http://intranet/marketing/_layouts/DocIdRedir.aspx?ID=TN7Q6D43VD4T-44-114</Url>
      <Description>TN7Q6D43VD4T-44-114</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BFC530-CF01-42E4-80F2-6BECDA7D5A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69d31e-1e5e-47d1-b678-52975af3f0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5AFEF0-9B1D-4DFD-AAEA-146434BAF596}">
  <ds:schemaRefs>
    <ds:schemaRef ds:uri="http://schemas.microsoft.com/sharepoint/events"/>
  </ds:schemaRefs>
</ds:datastoreItem>
</file>

<file path=customXml/itemProps3.xml><?xml version="1.0" encoding="utf-8"?>
<ds:datastoreItem xmlns:ds="http://schemas.openxmlformats.org/officeDocument/2006/customXml" ds:itemID="{E6680EB4-3D4F-4183-8B9F-DA6EE8CF84FD}">
  <ds:schemaRefs>
    <ds:schemaRef ds:uri="a269d31e-1e5e-47d1-b678-52975af3f0ac"/>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CDFAADDD-E268-48C9-BD4B-A84473FD25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Chase Brexton</Template>
  <TotalTime>149</TotalTime>
  <Words>2155</Words>
  <Application>Microsoft Macintosh PowerPoint</Application>
  <PresentationFormat>On-screen Show (4:3)</PresentationFormat>
  <Paragraphs>168</Paragraphs>
  <Slides>27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Cambria Math</vt:lpstr>
      <vt:lpstr>Chase Brexton</vt:lpstr>
      <vt:lpstr>Psychiatric Medicine for Gender-Nonconforming Children and Adolescents</vt:lpstr>
      <vt:lpstr>Financial Disclosures</vt:lpstr>
      <vt:lpstr>Outline</vt:lpstr>
      <vt:lpstr>Gender-nonconformity and being transgender is not new</vt:lpstr>
      <vt:lpstr>No, it’s not you.</vt:lpstr>
      <vt:lpstr>DSM-IV vs. DSM-5</vt:lpstr>
      <vt:lpstr>Diagnostic Criteria for Gender Identity Disorder (DSM-IV-TR)</vt:lpstr>
      <vt:lpstr>Diagnostic Criteria for Gender Identity Disorder (DSM-IV-TR) (cont’d.)</vt:lpstr>
      <vt:lpstr>Diagnostic Criteria for Gender Dysphoria in Children (DSM-5)</vt:lpstr>
      <vt:lpstr>Diagnostic Criteria for Gender Dysphoria in Children (DSM-5)</vt:lpstr>
      <vt:lpstr>Diagnostic Criteria for Gender Dysphoria in Adolescents and Adults (DSM-5)</vt:lpstr>
      <vt:lpstr>Diagnostic Criteria for Gender Dysphoria in Adolescents and Adults (DSM-5)</vt:lpstr>
      <vt:lpstr>Psychiatric Co-morbidity</vt:lpstr>
      <vt:lpstr>Trauma</vt:lpstr>
      <vt:lpstr>Non-psychiatric co-morbidity</vt:lpstr>
      <vt:lpstr>Studies of Persistence </vt:lpstr>
      <vt:lpstr>Persistence of Gender Variance</vt:lpstr>
      <vt:lpstr>Persistence vs. Desistance in 53 children/adolescents- Qualitative factors</vt:lpstr>
      <vt:lpstr>Persistence of Gender Variance- is it “Just a Phase”?</vt:lpstr>
      <vt:lpstr>Factors Associated with Persistence</vt:lpstr>
      <vt:lpstr>Factors Associated with Desistence Desisters (n =23, 45%) (n=80, 63%)</vt:lpstr>
      <vt:lpstr> Medical and Surgical Interventions </vt:lpstr>
      <vt:lpstr>Affirmative Intervention for Families with Gender Variant Children</vt:lpstr>
      <vt:lpstr>Mental Health of Transgender Children Who Are Supported in Their Identities</vt:lpstr>
      <vt:lpstr>Treatment Outcomes</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Psychiatric Medicine for Gender-Dysphoric Children and Adolescents</dc:title>
  <dc:creator>Ariel Vitali, MD</dc:creator>
  <cp:lastModifiedBy>Ariel Vitali, MD</cp:lastModifiedBy>
  <cp:revision>19</cp:revision>
  <dcterms:created xsi:type="dcterms:W3CDTF">2016-03-31T22:55:11Z</dcterms:created>
  <dcterms:modified xsi:type="dcterms:W3CDTF">2016-04-03T22:15:56Z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0x0101005FEDBAB1363F3F419CDB90584A503AD0</vt:lpwstr>
  </property>
  <property fmtid="{D5CDD505-2E9C-101B-9397-08002B2CF9AE}" pid="3" name="_dlc_DocIdItemGuid">
    <vt:lpwstr>415b2d41-9ef1-4f21-a0b6-8ed9e3f2a809</vt:lpwstr>
  </property>
</Properties>
</file>