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97" r:id="rId2"/>
    <p:sldId id="319" r:id="rId3"/>
    <p:sldId id="298" r:id="rId4"/>
    <p:sldId id="307" r:id="rId5"/>
    <p:sldId id="308" r:id="rId6"/>
    <p:sldId id="299" r:id="rId7"/>
    <p:sldId id="309" r:id="rId8"/>
    <p:sldId id="320" r:id="rId9"/>
    <p:sldId id="300" r:id="rId10"/>
    <p:sldId id="310" r:id="rId11"/>
    <p:sldId id="311" r:id="rId12"/>
    <p:sldId id="303" r:id="rId13"/>
    <p:sldId id="312" r:id="rId14"/>
    <p:sldId id="313" r:id="rId15"/>
    <p:sldId id="314" r:id="rId16"/>
    <p:sldId id="315" r:id="rId17"/>
    <p:sldId id="304" r:id="rId18"/>
    <p:sldId id="305" r:id="rId19"/>
    <p:sldId id="321" r:id="rId20"/>
    <p:sldId id="301" r:id="rId21"/>
    <p:sldId id="302" r:id="rId22"/>
    <p:sldId id="306" r:id="rId23"/>
    <p:sldId id="317" r:id="rId24"/>
    <p:sldId id="322" r:id="rId25"/>
    <p:sldId id="31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2" autoAdjust="0"/>
    <p:restoredTop sz="68873" autoAdjust="0"/>
  </p:normalViewPr>
  <p:slideViewPr>
    <p:cSldViewPr snapToGrid="0">
      <p:cViewPr varScale="1">
        <p:scale>
          <a:sx n="49" d="100"/>
          <a:sy n="49" d="100"/>
        </p:scale>
        <p:origin x="-1536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4" y="189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D0AA3-DE87-4CAF-B2C0-EAC6578DFCC5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7FF32-1B94-492C-8EDC-0B878BAC1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66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lsen.org/binary-data/GLSEN_ATTACHMENTS/file/000/002/2105-1.pdf?utm_source=google&amp;utm_medium=adwords+grant&amp;utm_term=research&amp;utm_content=survey&amp;utm_campaign=Bullying+of+LGBT+Students&amp;gclid=CNy2k4ja1bcCFcF9OgodZEkAtQ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effectLst/>
              </a:rPr>
              <a:t>Handbook of LGBT-Affirmative Couple and Family Therapy,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7FF32-1B94-492C-8EDC-0B878BAC15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981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7FF32-1B94-492C-8EDC-0B878BAC15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73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Among children and adolescents with lasting deficits, elective surgical management is variable and does not follow a prescribed algorithm. Both the timing and choice of interventions are usually individually tailored to the child’s unique functional, emotional, and practical needs, as well as the time of initial presentation.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Overall, parental decision-making was heavily influenced by system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factors, such as knowledge obtained from physicians, the Internet, and other parents (43%) and the complex logistical coordination of multidisciplinary care (26%). Alternatively, adolescents largely based their medical decision-making on individual treatment desires to improve function and/or aesthetics (73enden%) with a lesser consideration of coordinating appointments/therapy sessions and postoperative care.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7FF32-1B94-492C-8EDC-0B878BAC15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50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Leibowitz</a:t>
            </a:r>
            <a:r>
              <a:rPr lang="en-US" baseline="0" dirty="0" smtClean="0"/>
              <a:t> breaks down strategies for pre-pubertal and pubertal youth\</a:t>
            </a:r>
          </a:p>
          <a:p>
            <a:endParaRPr lang="en-US" baseline="0" dirty="0" smtClean="0"/>
          </a:p>
          <a:p>
            <a:r>
              <a:rPr lang="en-US" baseline="0" dirty="0" smtClean="0"/>
              <a:t>McIntosh’s model is adult focused but adds professional roles that may even be useful for youth including dieticians, chaplains, insurance navigators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7FF32-1B94-492C-8EDC-0B878BAC15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18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Arguments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7FF32-1B94-492C-8EDC-0B878BAC155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2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>
                <a:hlinkClick r:id="rId3"/>
              </a:rPr>
              <a:t>http://www.glsen.org/binary-data/GLSEN_ATTACHMENTS/file/000/002/2105-1.pdf?utm_source=google&amp;utm_medium=adwords%2Bgrant&amp;utm_term=research&amp;utm_content=survey&amp;utm_campaign=Bullying%2Bof%2BLGBT%2BStudents&amp;gclid=CNy2k4ja1bcCFcF9OgodZEkAtQ</a:t>
            </a: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r>
              <a:rPr lang="en-US" dirty="0"/>
              <a:t>The survey explores the prevalence of anti-LGBT language and victimization, the effect that these experiences have on LGBT 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students’ achievement and well-being, and the utility of interventions in lessening the negative effects 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of a hostile school climate and promoting a positive educational experience. The survey also examines 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demographic and community-level differences in LGBT students’ experiences.</a:t>
            </a:r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r>
              <a:rPr lang="en-US" dirty="0"/>
              <a:t>The final sample consisted of a total of 8,584 students between the ages of 13 and 20. Students were 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from all 50 states and the District of Columbia and from 3,224 unique school districts. About two thirds of 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the sample (67.9%) was White, about half (49.6%) was female, and over half identified as gay or lesbian 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(61.3%). Students were in grades 6 to 12, with the largest numbers in grades 10 and 11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30B16-19E9-4FB0-8873-131BFC0A2BD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07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ABEDE-4B62-4DEB-8E76-E66F080C9DE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088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ABEDE-4B62-4DEB-8E76-E66F080C9DE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088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7FF32-1B94-492C-8EDC-0B878BAC155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08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58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261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98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30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84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272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29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210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251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62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222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4/1/2016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3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necticutchildrens.org/our-care/diabetes-and-endocrinology/health-care-professional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Gender Dysphoria in Children and Adolescents: </a:t>
            </a:r>
            <a:r>
              <a:rPr lang="en-US" dirty="0" smtClean="0"/>
              <a:t>Families and Systems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Matthew Malouf PhD</a:t>
            </a:r>
            <a:endParaRPr lang="en-US" dirty="0"/>
          </a:p>
          <a:p>
            <a:r>
              <a:rPr lang="en-US" dirty="0" smtClean="0"/>
              <a:t>Staff Psychologist</a:t>
            </a:r>
            <a:endParaRPr lang="en-US" dirty="0"/>
          </a:p>
          <a:p>
            <a:r>
              <a:rPr lang="en-US" dirty="0"/>
              <a:t>Chase </a:t>
            </a:r>
            <a:r>
              <a:rPr lang="en-US" dirty="0" err="1"/>
              <a:t>Brexton</a:t>
            </a:r>
            <a:r>
              <a:rPr lang="en-US" dirty="0"/>
              <a:t> Health Care</a:t>
            </a:r>
          </a:p>
          <a:p>
            <a:r>
              <a:rPr lang="en-US" dirty="0"/>
              <a:t>April 30, 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46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Families’ experience </a:t>
            </a:r>
            <a:r>
              <a:rPr lang="en-US" dirty="0" err="1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Research from </a:t>
            </a:r>
            <a:r>
              <a:rPr lang="en-US" dirty="0" smtClean="0"/>
              <a:t>childhood AIDs/HIV (</a:t>
            </a:r>
            <a:r>
              <a:rPr lang="en-US" dirty="0" err="1" smtClean="0"/>
              <a:t>Hansell</a:t>
            </a:r>
            <a:r>
              <a:rPr lang="en-US" dirty="0"/>
              <a:t> </a:t>
            </a:r>
            <a:r>
              <a:rPr lang="en-US" dirty="0" smtClean="0"/>
              <a:t>et al., 1999)</a:t>
            </a:r>
          </a:p>
          <a:p>
            <a:pPr lvl="1"/>
            <a:r>
              <a:rPr lang="en-US" dirty="0" smtClean="0"/>
              <a:t>One caveat: some overlap in regard to social stigma, very different in terms of chronic health concerns</a:t>
            </a:r>
          </a:p>
          <a:p>
            <a:pPr lvl="1"/>
            <a:r>
              <a:rPr lang="en-US" dirty="0" smtClean="0"/>
              <a:t>Seronegative caregivers (often foster/adoptive parents or grandparents) reported having increased social support following a problem-focused social support intervention compared to controls</a:t>
            </a:r>
          </a:p>
          <a:p>
            <a:pPr lvl="1"/>
            <a:r>
              <a:rPr lang="en-US" dirty="0" smtClean="0"/>
              <a:t>Seropositive caregivers did not have a similar benefit</a:t>
            </a:r>
          </a:p>
          <a:p>
            <a:pPr lvl="1"/>
            <a:r>
              <a:rPr lang="en-US" dirty="0" smtClean="0"/>
              <a:t>Seronegative caregivers (who were older and more educated than seropositive caregivers) may experience a reduction in natural supports due to concerns about how to disclose and engage around their child’s condition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01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8849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Shared decision making is an increasingly common approach for making health decisions, however only 26% include both children and parents (Wyatt et al., 2015)</a:t>
            </a:r>
          </a:p>
          <a:p>
            <a:r>
              <a:rPr lang="en-US" dirty="0" smtClean="0"/>
              <a:t>Factors </a:t>
            </a:r>
            <a:r>
              <a:rPr lang="en-US" dirty="0"/>
              <a:t>in decision making </a:t>
            </a:r>
            <a:r>
              <a:rPr lang="en-US" dirty="0" smtClean="0"/>
              <a:t>for adolescents considering elective surgery for residual or untreated neonatal </a:t>
            </a:r>
            <a:r>
              <a:rPr lang="en-US" dirty="0"/>
              <a:t>brachial plexus </a:t>
            </a:r>
            <a:r>
              <a:rPr lang="en-US" dirty="0" smtClean="0"/>
              <a:t>palsy </a:t>
            </a:r>
            <a:r>
              <a:rPr lang="en-US" dirty="0"/>
              <a:t>(</a:t>
            </a:r>
            <a:r>
              <a:rPr lang="en-US" dirty="0" err="1" smtClean="0"/>
              <a:t>Squitieri</a:t>
            </a:r>
            <a:r>
              <a:rPr lang="en-US" dirty="0" smtClean="0"/>
              <a:t> et al., 2013)</a:t>
            </a:r>
            <a:endParaRPr lang="en-US" dirty="0"/>
          </a:p>
          <a:p>
            <a:pPr lvl="1"/>
            <a:r>
              <a:rPr lang="en-US" dirty="0" smtClean="0"/>
              <a:t>Systems-dependent</a:t>
            </a:r>
          </a:p>
          <a:p>
            <a:pPr lvl="2"/>
            <a:r>
              <a:rPr lang="en-US" dirty="0" smtClean="0"/>
              <a:t>knowledge acquisition</a:t>
            </a:r>
          </a:p>
          <a:p>
            <a:pPr lvl="2"/>
            <a:r>
              <a:rPr lang="en-US" dirty="0" smtClean="0"/>
              <a:t>multidisciplinary care</a:t>
            </a:r>
          </a:p>
          <a:p>
            <a:pPr lvl="1"/>
            <a:r>
              <a:rPr lang="en-US" dirty="0" smtClean="0"/>
              <a:t>Patient-dependent</a:t>
            </a:r>
          </a:p>
          <a:p>
            <a:pPr lvl="2"/>
            <a:r>
              <a:rPr lang="en-US" dirty="0" smtClean="0"/>
              <a:t>adolescent autonomy</a:t>
            </a:r>
          </a:p>
          <a:p>
            <a:pPr lvl="2"/>
            <a:r>
              <a:rPr lang="en-US" dirty="0" smtClean="0"/>
              <a:t>patient </a:t>
            </a:r>
            <a:r>
              <a:rPr lang="en-US" dirty="0"/>
              <a:t>expectations and treatment </a:t>
            </a:r>
            <a:r>
              <a:rPr lang="en-US" dirty="0" smtClean="0"/>
              <a:t>desires</a:t>
            </a:r>
          </a:p>
          <a:p>
            <a:r>
              <a:rPr lang="en-US" dirty="0" smtClean="0"/>
              <a:t>Parents were most focused on:</a:t>
            </a:r>
          </a:p>
          <a:p>
            <a:r>
              <a:rPr lang="en-US" dirty="0" smtClean="0"/>
              <a:t>Adolescents were most focused on: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034646" y="5035099"/>
            <a:ext cx="426528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500" u="sng" dirty="0">
                <a:solidFill>
                  <a:prstClr val="black"/>
                </a:solidFill>
              </a:rPr>
              <a:t>systems </a:t>
            </a:r>
            <a:r>
              <a:rPr lang="en-US" sz="2500" u="sng" dirty="0" smtClean="0">
                <a:solidFill>
                  <a:prstClr val="black"/>
                </a:solidFill>
              </a:rPr>
              <a:t>dependent factors</a:t>
            </a:r>
          </a:p>
          <a:p>
            <a:pPr lvl="0"/>
            <a:r>
              <a:rPr lang="en-US" sz="2500" dirty="0" smtClean="0">
                <a:solidFill>
                  <a:prstClr val="black"/>
                </a:solidFill>
              </a:rPr>
              <a:t>        </a:t>
            </a:r>
            <a:r>
              <a:rPr lang="en-US" sz="2500" u="sng" dirty="0" smtClean="0">
                <a:solidFill>
                  <a:prstClr val="black"/>
                </a:solidFill>
              </a:rPr>
              <a:t>patient dependent factors</a:t>
            </a:r>
          </a:p>
        </p:txBody>
      </p:sp>
    </p:spTree>
    <p:extLst>
      <p:ext uri="{BB962C8B-B14F-4D97-AF65-F5344CB8AC3E}">
        <p14:creationId xmlns:p14="http://schemas.microsoft.com/office/powerpoint/2010/main" val="381783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Interventions to support families: Knowledge Acquisition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psychoeducation on child development </a:t>
            </a:r>
          </a:p>
          <a:p>
            <a:pPr lvl="1"/>
            <a:r>
              <a:rPr lang="en-US" dirty="0" smtClean="0"/>
              <a:t>Stages of gender development</a:t>
            </a:r>
          </a:p>
          <a:p>
            <a:pPr lvl="1"/>
            <a:r>
              <a:rPr lang="en-US" dirty="0" smtClean="0"/>
              <a:t>Understanding adolescent sexuality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General psychoeducation on transgender child development</a:t>
            </a:r>
          </a:p>
          <a:p>
            <a:pPr lvl="1"/>
            <a:r>
              <a:rPr lang="en-US" dirty="0" smtClean="0"/>
              <a:t>Stages of transgender development (including role of puberty)</a:t>
            </a:r>
          </a:p>
          <a:p>
            <a:pPr lvl="1"/>
            <a:r>
              <a:rPr lang="en-US" dirty="0" smtClean="0"/>
              <a:t>General mental health and surgical outcomes</a:t>
            </a:r>
          </a:p>
        </p:txBody>
      </p:sp>
    </p:spTree>
    <p:extLst>
      <p:ext uri="{BB962C8B-B14F-4D97-AF65-F5344CB8AC3E}">
        <p14:creationId xmlns:p14="http://schemas.microsoft.com/office/powerpoint/2010/main" val="427166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Interventions to support families: Knowledge Acquisition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2939512" cy="4525963"/>
          </a:xfrm>
        </p:spPr>
        <p:txBody>
          <a:bodyPr/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PFLAG</a:t>
            </a:r>
          </a:p>
          <a:p>
            <a:pPr lvl="1"/>
            <a:r>
              <a:rPr lang="en-US" dirty="0" err="1" smtClean="0"/>
              <a:t>familyproject.sfsu.edu</a:t>
            </a:r>
            <a:endParaRPr lang="en-US" dirty="0" smtClean="0"/>
          </a:p>
        </p:txBody>
      </p:sp>
      <p:pic>
        <p:nvPicPr>
          <p:cNvPr id="4098" name="Picture 2" descr="http://ecx.images-amazon.com/images/I/411dfeHJKBL._SY344_BO1,204,203,20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770" y="1818345"/>
            <a:ext cx="2377107" cy="365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ecx.images-amazon.com/images/I/41idYBELGmL._SX326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540" y="1791796"/>
            <a:ext cx="2421793" cy="368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ecx.images-amazon.com/images/I/51JQO5wVF9L._SY344_BO1,204,203,200_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7842" y="1812818"/>
            <a:ext cx="2431728" cy="3642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589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Interventions to support families: </a:t>
            </a:r>
            <a:r>
              <a:rPr lang="en-US" dirty="0" smtClean="0"/>
              <a:t>Multidisciplinary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Models for multidisciplinary care - </a:t>
            </a:r>
            <a:r>
              <a:rPr lang="en-US" dirty="0" err="1" smtClean="0"/>
              <a:t>GeMS</a:t>
            </a:r>
            <a:r>
              <a:rPr lang="en-US" dirty="0" smtClean="0"/>
              <a:t> Clinic (Tishelman et al., 2015)</a:t>
            </a:r>
          </a:p>
          <a:p>
            <a:r>
              <a:rPr lang="en-US" dirty="0" smtClean="0"/>
              <a:t>BH Assessment and Intervention Protocols (</a:t>
            </a:r>
            <a:r>
              <a:rPr lang="en-US" dirty="0" err="1" smtClean="0"/>
              <a:t>Leibowitz</a:t>
            </a:r>
            <a:r>
              <a:rPr lang="en-US" dirty="0" smtClean="0"/>
              <a:t> and </a:t>
            </a:r>
            <a:r>
              <a:rPr lang="en-US" dirty="0" err="1" smtClean="0"/>
              <a:t>Telingator</a:t>
            </a:r>
            <a:r>
              <a:rPr lang="en-US" dirty="0" smtClean="0"/>
              <a:t>, 2012, </a:t>
            </a:r>
            <a:r>
              <a:rPr lang="en-US" dirty="0" err="1" smtClean="0"/>
              <a:t>Spack</a:t>
            </a:r>
            <a:r>
              <a:rPr lang="en-US" dirty="0" smtClean="0"/>
              <a:t> et al. 2011)</a:t>
            </a:r>
          </a:p>
          <a:p>
            <a:r>
              <a:rPr lang="en-US" dirty="0" smtClean="0"/>
              <a:t>Integration tools for PCPs, </a:t>
            </a:r>
            <a:r>
              <a:rPr lang="en-US" dirty="0" err="1" smtClean="0"/>
              <a:t>Endos</a:t>
            </a:r>
            <a:r>
              <a:rPr lang="en-US" dirty="0" smtClean="0"/>
              <a:t>, Psychiatry, Psychology </a:t>
            </a:r>
            <a:r>
              <a:rPr lang="en-US" dirty="0"/>
              <a:t>and Community MH - </a:t>
            </a:r>
            <a:r>
              <a:rPr lang="en-US" dirty="0" err="1" smtClean="0">
                <a:hlinkClick r:id="rId3"/>
              </a:rPr>
              <a:t>www.connecticutchildrens.org</a:t>
            </a:r>
            <a:r>
              <a:rPr lang="en-US" dirty="0" smtClean="0">
                <a:hlinkClick r:id="rId3"/>
              </a:rPr>
              <a:t>/our-care/diabetes-and-endocrinology/health-care-professionals</a:t>
            </a:r>
            <a:endParaRPr lang="en-US" dirty="0" smtClean="0"/>
          </a:p>
          <a:p>
            <a:r>
              <a:rPr lang="en-US" dirty="0" smtClean="0"/>
              <a:t>Integration of medicine and transition supports (McIntosh, in </a:t>
            </a:r>
            <a:r>
              <a:rPr lang="en-US" dirty="0" err="1" smtClean="0"/>
              <a:t>Eckstrand</a:t>
            </a:r>
            <a:r>
              <a:rPr lang="en-US" dirty="0" smtClean="0"/>
              <a:t> &amp; </a:t>
            </a:r>
            <a:r>
              <a:rPr lang="en-US" dirty="0" err="1" smtClean="0"/>
              <a:t>Ehrenfeld</a:t>
            </a:r>
            <a:r>
              <a:rPr lang="en-US" dirty="0" smtClean="0"/>
              <a:t>, eds., 2016)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97063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Interventions to support families: adolescent </a:t>
            </a:r>
            <a:r>
              <a:rPr lang="en-US" dirty="0" smtClean="0"/>
              <a:t>autonomy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Include children and adolescents in shared decision-making</a:t>
            </a:r>
          </a:p>
          <a:p>
            <a:r>
              <a:rPr lang="en-US" dirty="0" smtClean="0"/>
              <a:t>Individual child, family and parent support interventions may all be useful depending upon child age, family dynamics and family need</a:t>
            </a:r>
          </a:p>
          <a:p>
            <a:r>
              <a:rPr lang="en-US" dirty="0" smtClean="0"/>
              <a:t>Tailor intervention to a child’s developmental stage and capacity</a:t>
            </a:r>
          </a:p>
          <a:p>
            <a:pPr lvl="1"/>
            <a:r>
              <a:rPr lang="en-US" dirty="0" smtClean="0"/>
              <a:t>Help parents understand that their assumptions about sex, gender, sexuality, transition, etc. are predicated in THEIR developmental stage</a:t>
            </a:r>
          </a:p>
          <a:p>
            <a:pPr lvl="1"/>
            <a:r>
              <a:rPr lang="en-US" dirty="0" smtClean="0"/>
              <a:t>Help children understand safety issues related to disclosure and discuss who will be able to disclose what, understand the difference between secrecy and privacy</a:t>
            </a:r>
          </a:p>
          <a:p>
            <a:r>
              <a:rPr lang="en-US" dirty="0" smtClean="0"/>
              <a:t>Follow WPATH and other professional guidelines for guidance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738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Interventions to support families: patient expectations and treatment desires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with ANY pre-medical/pre-surgical evaluation the focus should be on:</a:t>
            </a:r>
          </a:p>
          <a:p>
            <a:pPr lvl="1"/>
            <a:r>
              <a:rPr lang="en-US" dirty="0" smtClean="0"/>
              <a:t>The patient’s capacity to make the decision including:</a:t>
            </a:r>
          </a:p>
          <a:p>
            <a:pPr lvl="2"/>
            <a:r>
              <a:rPr lang="en-US" dirty="0" smtClean="0"/>
              <a:t>Understanding of the treatment options</a:t>
            </a:r>
          </a:p>
          <a:p>
            <a:pPr lvl="2"/>
            <a:r>
              <a:rPr lang="en-US" dirty="0" smtClean="0"/>
              <a:t>Being able to apply their understanding  to their situation</a:t>
            </a:r>
          </a:p>
          <a:p>
            <a:pPr lvl="2"/>
            <a:r>
              <a:rPr lang="en-US" dirty="0" smtClean="0"/>
              <a:t>Being able to reason about the options</a:t>
            </a:r>
          </a:p>
          <a:p>
            <a:pPr lvl="2"/>
            <a:r>
              <a:rPr lang="en-US" dirty="0" smtClean="0"/>
              <a:t>Communicating a choice</a:t>
            </a:r>
          </a:p>
          <a:p>
            <a:pPr lvl="1"/>
            <a:r>
              <a:rPr lang="en-US" dirty="0" smtClean="0"/>
              <a:t>The patient’s outcome (including alleviating dysphoria)</a:t>
            </a:r>
          </a:p>
          <a:p>
            <a:r>
              <a:rPr lang="en-US" dirty="0" smtClean="0"/>
              <a:t>The goal is NOT to prove a child’s gender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8473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social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Letting young children explore - follow and support their lead</a:t>
            </a:r>
            <a:endParaRPr lang="en-US" dirty="0"/>
          </a:p>
          <a:p>
            <a:r>
              <a:rPr lang="en-US" dirty="0" smtClean="0"/>
              <a:t>Try out using NO or gender neutral pronouns</a:t>
            </a:r>
          </a:p>
          <a:p>
            <a:r>
              <a:rPr lang="en-US" dirty="0" smtClean="0"/>
              <a:t>Adopting new pronouns and/or new names</a:t>
            </a:r>
          </a:p>
          <a:p>
            <a:pPr lvl="1"/>
            <a:r>
              <a:rPr lang="en-US" dirty="0" smtClean="0"/>
              <a:t>When and with whom to use pronouns</a:t>
            </a:r>
          </a:p>
          <a:p>
            <a:pPr lvl="1"/>
            <a:r>
              <a:rPr lang="en-US" dirty="0" smtClean="0"/>
              <a:t>How to talk about past events/identities</a:t>
            </a:r>
          </a:p>
          <a:p>
            <a:r>
              <a:rPr lang="en-US" dirty="0" smtClean="0"/>
              <a:t>Informing family</a:t>
            </a:r>
          </a:p>
          <a:p>
            <a:pPr lvl="1"/>
            <a:r>
              <a:rPr lang="en-US" dirty="0" smtClean="0"/>
              <a:t>In person, via letters, by accident, managing rejection/bias</a:t>
            </a:r>
          </a:p>
          <a:p>
            <a:r>
              <a:rPr lang="en-US" dirty="0" smtClean="0"/>
              <a:t>Informing systems (caregivers, schools, etc.)</a:t>
            </a:r>
          </a:p>
          <a:p>
            <a:pPr lvl="1"/>
            <a:r>
              <a:rPr lang="en-US" dirty="0" smtClean="0"/>
              <a:t>As needed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47296" y="5743258"/>
            <a:ext cx="5048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Brill &amp; Pepper, 2008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744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medical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 smtClean="0"/>
              <a:t>Referrals and treatment should be tailored to the child’s age</a:t>
            </a:r>
          </a:p>
          <a:p>
            <a:pPr lvl="2"/>
            <a:r>
              <a:rPr lang="en-US" dirty="0" smtClean="0"/>
              <a:t>For pre-pubertal children</a:t>
            </a:r>
          </a:p>
          <a:p>
            <a:pPr lvl="3"/>
            <a:r>
              <a:rPr lang="en-US" dirty="0"/>
              <a:t>P</a:t>
            </a:r>
            <a:r>
              <a:rPr lang="en-US" dirty="0" smtClean="0"/>
              <a:t>ediatrician follows</a:t>
            </a:r>
          </a:p>
          <a:p>
            <a:pPr lvl="3"/>
            <a:r>
              <a:rPr lang="en-US" dirty="0" smtClean="0"/>
              <a:t>Trans-competent endocrine referral can be valuable in conjunction with primary care</a:t>
            </a:r>
          </a:p>
          <a:p>
            <a:pPr lvl="4"/>
            <a:r>
              <a:rPr lang="en-US" dirty="0" smtClean="0"/>
              <a:t>general education</a:t>
            </a:r>
          </a:p>
          <a:p>
            <a:pPr lvl="4"/>
            <a:r>
              <a:rPr lang="en-US" dirty="0" smtClean="0"/>
              <a:t>discussion of future </a:t>
            </a:r>
            <a:r>
              <a:rPr lang="en-US" dirty="0" err="1" smtClean="0"/>
              <a:t>tx</a:t>
            </a:r>
            <a:r>
              <a:rPr lang="en-US" dirty="0" smtClean="0"/>
              <a:t> options (e.g. puberty blockers)</a:t>
            </a:r>
          </a:p>
          <a:p>
            <a:pPr lvl="4"/>
            <a:r>
              <a:rPr lang="en-US" dirty="0"/>
              <a:t>i</a:t>
            </a:r>
            <a:r>
              <a:rPr lang="en-US" dirty="0" smtClean="0"/>
              <a:t>ncreasing child and parent comfort and engagement</a:t>
            </a:r>
          </a:p>
          <a:p>
            <a:pPr lvl="2"/>
            <a:r>
              <a:rPr lang="en-US" dirty="0" smtClean="0"/>
              <a:t>For pubertal children</a:t>
            </a:r>
          </a:p>
          <a:p>
            <a:pPr lvl="3"/>
            <a:r>
              <a:rPr lang="en-US" dirty="0" smtClean="0"/>
              <a:t>Refer to trans-competent endocrine</a:t>
            </a:r>
          </a:p>
          <a:p>
            <a:pPr lvl="1"/>
            <a:r>
              <a:rPr lang="en-US" dirty="0" smtClean="0"/>
              <a:t>Keep in mind shared decision making processes</a:t>
            </a:r>
          </a:p>
          <a:p>
            <a:pPr lvl="2"/>
            <a:r>
              <a:rPr lang="en-US" dirty="0" smtClean="0"/>
              <a:t>For parents… education and multidisciplinary support</a:t>
            </a:r>
          </a:p>
          <a:p>
            <a:pPr lvl="2"/>
            <a:r>
              <a:rPr lang="en-US" dirty="0" smtClean="0"/>
              <a:t>For children… autonomy and outcomes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842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climate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7166" y="1554073"/>
            <a:ext cx="7868559" cy="3429000"/>
          </a:xfrm>
        </p:spPr>
        <p:txBody>
          <a:bodyPr>
            <a:normAutofit/>
          </a:bodyPr>
          <a:lstStyle/>
          <a:p>
            <a:r>
              <a:rPr lang="en-US" sz="2400" dirty="0"/>
              <a:t>Results from GLSEN’s 2013 National School Survey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624119"/>
              </p:ext>
            </p:extLst>
          </p:nvPr>
        </p:nvGraphicFramePr>
        <p:xfrm>
          <a:off x="1888965" y="2085287"/>
          <a:ext cx="8015272" cy="3657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8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56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557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95864">
                <a:tc>
                  <a:txBody>
                    <a:bodyPr/>
                    <a:lstStyle/>
                    <a:p>
                      <a:endParaRPr lang="en-US" sz="1800" dirty="0">
                        <a:latin typeface="+mn-lt"/>
                      </a:endParaRPr>
                    </a:p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Teen Bullying</a:t>
                      </a:r>
                      <a:r>
                        <a:rPr lang="en-US" sz="1800" baseline="0" dirty="0">
                          <a:latin typeface="+mn-lt"/>
                        </a:rPr>
                        <a:t> </a:t>
                      </a:r>
                      <a:r>
                        <a:rPr lang="en-US" sz="1800" dirty="0">
                          <a:latin typeface="+mn-lt"/>
                        </a:rPr>
                        <a:t>Incident</a:t>
                      </a: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%</a:t>
                      </a:r>
                    </a:p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Sexual orientation</a:t>
                      </a: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%</a:t>
                      </a:r>
                    </a:p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Gender expression</a:t>
                      </a:r>
                    </a:p>
                  </a:txBody>
                  <a:tcPr marT="45708" marB="45708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7309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n-lt"/>
                        </a:rPr>
                        <a:t>Verbally harassed</a:t>
                      </a: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74</a:t>
                      </a: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55</a:t>
                      </a:r>
                    </a:p>
                  </a:txBody>
                  <a:tcPr marT="45708" marB="45708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7309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n-lt"/>
                        </a:rPr>
                        <a:t>Physically</a:t>
                      </a:r>
                      <a:r>
                        <a:rPr lang="en-US" sz="1800" baseline="0" dirty="0">
                          <a:latin typeface="+mn-lt"/>
                        </a:rPr>
                        <a:t> harassed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36</a:t>
                      </a: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23</a:t>
                      </a:r>
                    </a:p>
                  </a:txBody>
                  <a:tcPr marT="45708" marB="45708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5074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n-lt"/>
                        </a:rPr>
                        <a:t>Staff failed to respond to a</a:t>
                      </a:r>
                      <a:r>
                        <a:rPr lang="en-US" sz="1800" baseline="0" dirty="0">
                          <a:latin typeface="+mn-lt"/>
                        </a:rPr>
                        <a:t> harassment incident report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T="45708" marB="45708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61</a:t>
                      </a:r>
                    </a:p>
                  </a:txBody>
                  <a:tcPr marT="45708" marB="45708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T="45708" marB="45708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7309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n-lt"/>
                        </a:rPr>
                        <a:t>Homophobic remarks from teachers</a:t>
                      </a:r>
                      <a:r>
                        <a:rPr lang="en-US" sz="1800" baseline="0" dirty="0">
                          <a:latin typeface="+mn-lt"/>
                        </a:rPr>
                        <a:t> or staff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51</a:t>
                      </a: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56</a:t>
                      </a:r>
                    </a:p>
                  </a:txBody>
                  <a:tcPr marT="45708" marB="45708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7309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n-lt"/>
                        </a:rPr>
                        <a:t>Felt unsafe</a:t>
                      </a: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56</a:t>
                      </a: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38</a:t>
                      </a:r>
                    </a:p>
                  </a:txBody>
                  <a:tcPr marT="45708" marB="45708"/>
                </a:tc>
                <a:extLst>
                  <a:ext uri="{0D108BD9-81ED-4DB2-BD59-A6C34878D82A}">
                    <a16:rowId xmlns:a16="http://schemas.microsoft.com/office/drawing/2014/main" xmlns="" val="1109085019"/>
                  </a:ext>
                </a:extLst>
              </a:tr>
              <a:tr h="515074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n-lt"/>
                        </a:rPr>
                        <a:t>Missed school</a:t>
                      </a:r>
                      <a:r>
                        <a:rPr lang="en-US" sz="1800" baseline="0" dirty="0">
                          <a:latin typeface="+mn-lt"/>
                        </a:rPr>
                        <a:t> at least one day in the last month due to feeling unsafe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T="45708" marB="45708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30</a:t>
                      </a:r>
                    </a:p>
                  </a:txBody>
                  <a:tcPr marT="45708" marB="45708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T="45708" marB="45708"/>
                </a:tc>
                <a:extLst>
                  <a:ext uri="{0D108BD9-81ED-4DB2-BD59-A6C34878D82A}">
                    <a16:rowId xmlns:a16="http://schemas.microsoft.com/office/drawing/2014/main" xmlns="" val="487851846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592925" y="5080348"/>
            <a:ext cx="8229600" cy="14217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defTabSz="914400">
              <a:spcBef>
                <a:spcPts val="600"/>
              </a:spcBef>
              <a:buClr>
                <a:schemeClr val="accent1"/>
              </a:buClr>
              <a:buSzPct val="76000"/>
              <a:defRPr/>
            </a:pPr>
            <a:endParaRPr lang="en-US" sz="2600" dirty="0"/>
          </a:p>
          <a:p>
            <a:pPr marL="274320" indent="-274320" defTabSz="914400">
              <a:spcBef>
                <a:spcPts val="600"/>
              </a:spcBef>
              <a:buClr>
                <a:schemeClr val="accent1"/>
              </a:buClr>
              <a:buSzPct val="76000"/>
              <a:defRPr/>
            </a:pPr>
            <a:endParaRPr lang="en-US" sz="2600" dirty="0"/>
          </a:p>
        </p:txBody>
      </p:sp>
      <p:sp>
        <p:nvSpPr>
          <p:cNvPr id="5" name="Rectangle 4"/>
          <p:cNvSpPr/>
          <p:nvPr/>
        </p:nvSpPr>
        <p:spPr>
          <a:xfrm>
            <a:off x="3795912" y="581373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 err="1"/>
              <a:t>Kosciw</a:t>
            </a:r>
            <a:r>
              <a:rPr lang="en-US" dirty="0"/>
              <a:t>, </a:t>
            </a:r>
            <a:r>
              <a:rPr lang="en-US" dirty="0" err="1"/>
              <a:t>Greytak</a:t>
            </a:r>
            <a:r>
              <a:rPr lang="en-US" dirty="0"/>
              <a:t>, Palmer &amp; </a:t>
            </a:r>
            <a:r>
              <a:rPr lang="en-US" dirty="0" err="1"/>
              <a:t>Boesen</a:t>
            </a:r>
            <a:r>
              <a:rPr lang="en-US" dirty="0"/>
              <a:t>, 2014</a:t>
            </a:r>
          </a:p>
        </p:txBody>
      </p:sp>
    </p:spTree>
    <p:extLst>
      <p:ext uri="{BB962C8B-B14F-4D97-AF65-F5344CB8AC3E}">
        <p14:creationId xmlns:p14="http://schemas.microsoft.com/office/powerpoint/2010/main" val="1969128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Families</a:t>
            </a:r>
          </a:p>
          <a:p>
            <a:pPr lvl="1"/>
            <a:r>
              <a:rPr lang="en-US" dirty="0" smtClean="0"/>
              <a:t>Supportive families</a:t>
            </a:r>
            <a:endParaRPr lang="en-US" dirty="0"/>
          </a:p>
          <a:p>
            <a:pPr lvl="1"/>
            <a:r>
              <a:rPr lang="en-US" dirty="0" smtClean="0"/>
              <a:t>The parent experience</a:t>
            </a:r>
          </a:p>
          <a:p>
            <a:r>
              <a:rPr lang="en-US" dirty="0" smtClean="0"/>
              <a:t>Supporting shared decision-making</a:t>
            </a:r>
          </a:p>
          <a:p>
            <a:r>
              <a:rPr lang="en-US" dirty="0" smtClean="0"/>
              <a:t>Exploring transition</a:t>
            </a:r>
          </a:p>
          <a:p>
            <a:r>
              <a:rPr lang="en-US" dirty="0" smtClean="0"/>
              <a:t>Supportive </a:t>
            </a:r>
            <a:r>
              <a:rPr lang="en-US" dirty="0" err="1" smtClean="0"/>
              <a:t>sytems</a:t>
            </a:r>
            <a:endParaRPr lang="en-US" dirty="0" smtClean="0"/>
          </a:p>
          <a:p>
            <a:pPr lvl="1"/>
            <a:r>
              <a:rPr lang="en-US" dirty="0" smtClean="0"/>
              <a:t>Schools</a:t>
            </a:r>
          </a:p>
          <a:p>
            <a:pPr lvl="1"/>
            <a:r>
              <a:rPr lang="en-US" dirty="0" smtClean="0"/>
              <a:t>Out of home care</a:t>
            </a:r>
          </a:p>
          <a:p>
            <a:pPr lvl="1"/>
            <a:r>
              <a:rPr lang="en-US" dirty="0" smtClean="0"/>
              <a:t>Providers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07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climate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8195239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Approx</a:t>
            </a:r>
            <a:r>
              <a:rPr lang="en-US" dirty="0" smtClean="0"/>
              <a:t> 83% of trans youth reported bullying/victimization </a:t>
            </a:r>
            <a:r>
              <a:rPr lang="en-US" dirty="0"/>
              <a:t>(</a:t>
            </a:r>
            <a:r>
              <a:rPr lang="en-US" dirty="0" err="1"/>
              <a:t>Reisner</a:t>
            </a:r>
            <a:r>
              <a:rPr lang="en-US" dirty="0"/>
              <a:t> et al., </a:t>
            </a:r>
            <a:r>
              <a:rPr lang="en-US" dirty="0" smtClean="0"/>
              <a:t>2015) and this was significantly more than cis peers</a:t>
            </a:r>
          </a:p>
          <a:p>
            <a:r>
              <a:rPr lang="en-US" dirty="0" smtClean="0"/>
              <a:t>Students </a:t>
            </a:r>
            <a:r>
              <a:rPr lang="en-US" dirty="0"/>
              <a:t>who experience higher levels of </a:t>
            </a:r>
            <a:r>
              <a:rPr lang="en-US" dirty="0" smtClean="0"/>
              <a:t>victimization</a:t>
            </a:r>
            <a:endParaRPr lang="en-US" dirty="0"/>
          </a:p>
          <a:p>
            <a:pPr lvl="1"/>
            <a:r>
              <a:rPr lang="en-US" dirty="0"/>
              <a:t>Lower </a:t>
            </a:r>
            <a:r>
              <a:rPr lang="en-US" dirty="0" smtClean="0"/>
              <a:t>GPAs, twice </a:t>
            </a:r>
            <a:r>
              <a:rPr lang="en-US" dirty="0"/>
              <a:t>as likely not to pursue secondary education </a:t>
            </a:r>
            <a:r>
              <a:rPr lang="en-US" dirty="0" smtClean="0"/>
              <a:t>(</a:t>
            </a:r>
            <a:r>
              <a:rPr lang="en-US" dirty="0" err="1"/>
              <a:t>Kosciw</a:t>
            </a:r>
            <a:r>
              <a:rPr lang="en-US" dirty="0"/>
              <a:t>, </a:t>
            </a:r>
            <a:r>
              <a:rPr lang="en-US" dirty="0" err="1"/>
              <a:t>Greytak</a:t>
            </a:r>
            <a:r>
              <a:rPr lang="en-US" dirty="0"/>
              <a:t>, Palmer &amp; </a:t>
            </a:r>
            <a:r>
              <a:rPr lang="en-US" dirty="0" err="1"/>
              <a:t>Boesen</a:t>
            </a:r>
            <a:r>
              <a:rPr lang="en-US" dirty="0"/>
              <a:t>, </a:t>
            </a:r>
            <a:r>
              <a:rPr lang="en-US" dirty="0" smtClean="0"/>
              <a:t>2014)</a:t>
            </a:r>
          </a:p>
          <a:p>
            <a:r>
              <a:rPr lang="en-US" dirty="0" smtClean="0"/>
              <a:t>Strategies for schools</a:t>
            </a:r>
          </a:p>
          <a:p>
            <a:pPr lvl="1"/>
            <a:r>
              <a:rPr lang="en-US" dirty="0" smtClean="0"/>
              <a:t>10 standards ranging from assessment to policies, training to </a:t>
            </a:r>
            <a:r>
              <a:rPr lang="en-US" dirty="0" err="1" smtClean="0"/>
              <a:t>outeach</a:t>
            </a:r>
            <a:r>
              <a:rPr lang="en-US" dirty="0"/>
              <a:t> </a:t>
            </a:r>
            <a:r>
              <a:rPr lang="en-US" dirty="0" smtClean="0"/>
              <a:t>(Standards </a:t>
            </a:r>
            <a:r>
              <a:rPr lang="en-US" dirty="0"/>
              <a:t>of Care for LGBT </a:t>
            </a:r>
            <a:r>
              <a:rPr lang="en-US" dirty="0" err="1" smtClean="0"/>
              <a:t>Youth,Helfgott</a:t>
            </a:r>
            <a:r>
              <a:rPr lang="en-US" dirty="0" smtClean="0"/>
              <a:t> </a:t>
            </a:r>
            <a:r>
              <a:rPr lang="en-US" dirty="0"/>
              <a:t>&amp; </a:t>
            </a:r>
            <a:r>
              <a:rPr lang="en-US" dirty="0" err="1"/>
              <a:t>Gonsoulin</a:t>
            </a:r>
            <a:r>
              <a:rPr lang="en-US" dirty="0"/>
              <a:t>, 2012)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82659" y="1496529"/>
            <a:ext cx="2753556" cy="41762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536636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Out-of-home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Homelessness/mistreatment in shelters </a:t>
            </a:r>
            <a:r>
              <a:rPr lang="en-US" dirty="0" smtClean="0"/>
              <a:t>(see </a:t>
            </a:r>
            <a:r>
              <a:rPr lang="en-US" dirty="0" err="1" smtClean="0">
                <a:latin typeface="Calibri" charset="0"/>
              </a:rPr>
              <a:t>Keuroghlian</a:t>
            </a:r>
            <a:r>
              <a:rPr lang="en-US" dirty="0">
                <a:latin typeface="Calibri" charset="0"/>
              </a:rPr>
              <a:t>, </a:t>
            </a:r>
            <a:r>
              <a:rPr lang="en-US" dirty="0" err="1">
                <a:latin typeface="Calibri" charset="0"/>
              </a:rPr>
              <a:t>Shtasel</a:t>
            </a:r>
            <a:r>
              <a:rPr lang="en-US" dirty="0">
                <a:latin typeface="Calibri" charset="0"/>
              </a:rPr>
              <a:t> &amp; </a:t>
            </a:r>
            <a:r>
              <a:rPr lang="en-US" dirty="0" err="1">
                <a:latin typeface="Calibri" charset="0"/>
              </a:rPr>
              <a:t>Bassuk</a:t>
            </a:r>
            <a:r>
              <a:rPr lang="en-US" dirty="0">
                <a:latin typeface="Calibri" charset="0"/>
              </a:rPr>
              <a:t>, </a:t>
            </a:r>
            <a:r>
              <a:rPr lang="en-US" dirty="0" smtClean="0">
                <a:latin typeface="Calibri" charset="0"/>
              </a:rPr>
              <a:t>2014 for review)</a:t>
            </a:r>
          </a:p>
          <a:p>
            <a:pPr lvl="1"/>
            <a:r>
              <a:rPr lang="en-US" dirty="0" smtClean="0">
                <a:latin typeface="Calibri" charset="0"/>
              </a:rPr>
              <a:t>Issues related to</a:t>
            </a:r>
            <a:r>
              <a:rPr lang="en-US" dirty="0"/>
              <a:t> </a:t>
            </a:r>
            <a:r>
              <a:rPr lang="en-US" dirty="0" smtClean="0"/>
              <a:t>sex-segregated shelters</a:t>
            </a:r>
            <a:endParaRPr lang="en-US" dirty="0" smtClean="0">
              <a:latin typeface="Calibri" charset="0"/>
            </a:endParaRPr>
          </a:p>
          <a:p>
            <a:r>
              <a:rPr lang="en-US" dirty="0" smtClean="0">
                <a:latin typeface="Calibri" charset="0"/>
              </a:rPr>
              <a:t>Trans youth in congregate care settings including juvenile justice have higher risk for abuse from peers (Clements &amp; </a:t>
            </a:r>
            <a:r>
              <a:rPr lang="en-US" dirty="0" err="1" smtClean="0">
                <a:latin typeface="Calibri" charset="0"/>
              </a:rPr>
              <a:t>Rosenwald</a:t>
            </a:r>
            <a:r>
              <a:rPr lang="en-US" dirty="0" smtClean="0">
                <a:latin typeface="Calibri" charset="0"/>
              </a:rPr>
              <a:t>, 2007; </a:t>
            </a:r>
            <a:r>
              <a:rPr lang="en-US" dirty="0" err="1" smtClean="0">
                <a:latin typeface="Calibri" charset="0"/>
              </a:rPr>
              <a:t>Majd</a:t>
            </a:r>
            <a:r>
              <a:rPr lang="en-US" dirty="0" smtClean="0">
                <a:latin typeface="Calibri" charset="0"/>
              </a:rPr>
              <a:t> et al., 2009)</a:t>
            </a:r>
          </a:p>
          <a:p>
            <a:r>
              <a:rPr lang="en-US" dirty="0" smtClean="0"/>
              <a:t>See “A room of one’s own: Safe placement for transgender youth in foster care (Love, 2014)” for additional reading/guidance</a:t>
            </a:r>
          </a:p>
        </p:txBody>
      </p:sp>
    </p:spTree>
    <p:extLst>
      <p:ext uri="{BB962C8B-B14F-4D97-AF65-F5344CB8AC3E}">
        <p14:creationId xmlns:p14="http://schemas.microsoft.com/office/powerpoint/2010/main" val="4077081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Hospitals and medical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we know about training</a:t>
            </a:r>
          </a:p>
          <a:p>
            <a:pPr lvl="1"/>
            <a:r>
              <a:rPr lang="en-US" dirty="0" smtClean="0"/>
              <a:t>Medical </a:t>
            </a:r>
            <a:r>
              <a:rPr lang="en-US" dirty="0"/>
              <a:t>providers do not believe they are adequately trained (</a:t>
            </a:r>
            <a:r>
              <a:rPr lang="en-US" dirty="0" err="1"/>
              <a:t>Hinchiff</a:t>
            </a:r>
            <a:r>
              <a:rPr lang="en-US" dirty="0"/>
              <a:t>, </a:t>
            </a:r>
            <a:r>
              <a:rPr lang="en-US" dirty="0" err="1"/>
              <a:t>Gott</a:t>
            </a:r>
            <a:r>
              <a:rPr lang="en-US" dirty="0"/>
              <a:t> &amp; Galena, 2005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Gender self-confidence and sexual identity commitment are predictive of LGB counseling self-efficacy (Dillon et al., 2006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Counselor trainees scoring higher in homophobia assigned fewer positive attributes to clients (Barrett &amp; </a:t>
            </a:r>
            <a:r>
              <a:rPr lang="en-US" dirty="0" err="1"/>
              <a:t>McWhirter</a:t>
            </a:r>
            <a:r>
              <a:rPr lang="en-US" dirty="0"/>
              <a:t>, 2002) </a:t>
            </a:r>
          </a:p>
          <a:p>
            <a:r>
              <a:rPr lang="en-US" dirty="0" smtClean="0"/>
              <a:t>What we know about youth engagement</a:t>
            </a:r>
          </a:p>
          <a:p>
            <a:pPr lvl="1"/>
            <a:r>
              <a:rPr lang="en-US" dirty="0"/>
              <a:t>Many avoid ER use (Bauer et al., 2013)</a:t>
            </a:r>
          </a:p>
          <a:p>
            <a:pPr lvl="1"/>
            <a:r>
              <a:rPr lang="en-US" dirty="0"/>
              <a:t>Many put off doctor appointments (Grant et al., 2010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698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Hospitals </a:t>
            </a:r>
            <a:r>
              <a:rPr lang="en-US" dirty="0"/>
              <a:t>and medical </a:t>
            </a:r>
            <a:r>
              <a:rPr lang="en-US" dirty="0" smtClean="0"/>
              <a:t>providers </a:t>
            </a:r>
            <a:r>
              <a:rPr lang="en-US" dirty="0" err="1" smtClean="0"/>
              <a:t>con’t</a:t>
            </a:r>
            <a:endParaRPr lang="en-US" dirty="0">
              <a:latin typeface="Calibri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#transhealthfail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1878" y="1799002"/>
            <a:ext cx="6125636" cy="17762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0415" y="3906371"/>
            <a:ext cx="5885063" cy="16551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419" y="2567379"/>
            <a:ext cx="5021973" cy="3296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4710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Hospitals </a:t>
            </a:r>
            <a:r>
              <a:rPr lang="en-US" dirty="0"/>
              <a:t>and medical </a:t>
            </a:r>
            <a:r>
              <a:rPr lang="en-US" dirty="0" smtClean="0"/>
              <a:t>providers </a:t>
            </a:r>
            <a:r>
              <a:rPr lang="en-US" dirty="0" err="1" smtClean="0"/>
              <a:t>con’t</a:t>
            </a:r>
            <a:endParaRPr lang="en-US" dirty="0">
              <a:latin typeface="Calibri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Recommendations</a:t>
            </a:r>
          </a:p>
          <a:p>
            <a:pPr lvl="1"/>
            <a:r>
              <a:rPr lang="en-US" dirty="0" smtClean="0"/>
              <a:t>Self-assessment</a:t>
            </a:r>
          </a:p>
          <a:p>
            <a:pPr lvl="2"/>
            <a:r>
              <a:rPr lang="en-US" dirty="0"/>
              <a:t>Sexual Orientation Counselor Competency Scale (</a:t>
            </a:r>
            <a:r>
              <a:rPr lang="en-US" dirty="0" err="1"/>
              <a:t>Bidell</a:t>
            </a:r>
            <a:r>
              <a:rPr lang="en-US" dirty="0"/>
              <a:t>, 2005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WPATH Criteria from SOC 7 (WPATH, 2012)</a:t>
            </a:r>
            <a:endParaRPr lang="en-US" dirty="0"/>
          </a:p>
          <a:p>
            <a:pPr lvl="1"/>
            <a:r>
              <a:rPr lang="en-US" dirty="0" smtClean="0"/>
              <a:t>Culturally competent practice</a:t>
            </a:r>
          </a:p>
          <a:p>
            <a:pPr lvl="2"/>
            <a:r>
              <a:rPr lang="en-US" dirty="0" smtClean="0"/>
              <a:t>Be mindful of bias in forms and paperwork</a:t>
            </a:r>
          </a:p>
          <a:p>
            <a:pPr lvl="2"/>
            <a:r>
              <a:rPr lang="en-US" dirty="0" smtClean="0"/>
              <a:t>Ask purposeful questions (e.g. do not conflate sex or </a:t>
            </a:r>
            <a:r>
              <a:rPr lang="en-US" dirty="0" err="1" smtClean="0"/>
              <a:t>presentaiton</a:t>
            </a:r>
            <a:r>
              <a:rPr lang="en-US" dirty="0" smtClean="0"/>
              <a:t> with gender)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7111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Youth transition occurs within the context of multiple systems</a:t>
            </a:r>
          </a:p>
          <a:p>
            <a:r>
              <a:rPr lang="en-US" dirty="0" smtClean="0"/>
              <a:t>Families have a parallel transition process and can be a source of great support for youth</a:t>
            </a:r>
          </a:p>
          <a:p>
            <a:r>
              <a:rPr lang="en-US" dirty="0" smtClean="0"/>
              <a:t>Caregivers may benefit from knowledge and support from a team of providers and community members</a:t>
            </a:r>
          </a:p>
          <a:p>
            <a:r>
              <a:rPr lang="en-US" dirty="0" smtClean="0"/>
              <a:t>Youth voices and outcomes must be integrated into shared decision making around social and medical transition</a:t>
            </a:r>
          </a:p>
          <a:p>
            <a:r>
              <a:rPr lang="en-US" dirty="0" smtClean="0"/>
              <a:t>Schools, out-of-home settings, and healthcare settings are also potential sources of rejection or affirmation for trans* youth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16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benefits of supportive </a:t>
            </a:r>
            <a:r>
              <a:rPr lang="en-US" dirty="0" smtClean="0"/>
              <a:t>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previously discussed, pre-pubescent </a:t>
            </a:r>
            <a:r>
              <a:rPr lang="en-US" dirty="0" smtClean="0"/>
              <a:t>children who are supported in </a:t>
            </a:r>
            <a:r>
              <a:rPr lang="en-US" dirty="0"/>
              <a:t>their </a:t>
            </a:r>
            <a:r>
              <a:rPr lang="en-US" dirty="0" smtClean="0"/>
              <a:t>gender identities </a:t>
            </a:r>
            <a:r>
              <a:rPr lang="en-US" dirty="0" smtClean="0"/>
              <a:t>(c</a:t>
            </a:r>
            <a:r>
              <a:rPr lang="en-US" dirty="0" smtClean="0"/>
              <a:t>ompared </a:t>
            </a:r>
            <a:r>
              <a:rPr lang="en-US" dirty="0" smtClean="0"/>
              <a:t>to age matched peers/sibs and population </a:t>
            </a:r>
            <a:r>
              <a:rPr lang="en-US" dirty="0" smtClean="0"/>
              <a:t>norms): </a:t>
            </a:r>
            <a:endParaRPr lang="en-US" dirty="0" smtClean="0"/>
          </a:p>
          <a:p>
            <a:pPr lvl="1"/>
            <a:r>
              <a:rPr lang="en-US" dirty="0" smtClean="0"/>
              <a:t>No differences in depressive </a:t>
            </a:r>
            <a:r>
              <a:rPr lang="en-US" dirty="0" err="1" smtClean="0"/>
              <a:t>sx</a:t>
            </a:r>
            <a:endParaRPr lang="en-US" dirty="0" smtClean="0"/>
          </a:p>
          <a:p>
            <a:pPr lvl="1"/>
            <a:r>
              <a:rPr lang="en-US" dirty="0" smtClean="0"/>
              <a:t>Slight increase in anxiety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09967" y="5743258"/>
            <a:ext cx="5048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Olson</a:t>
            </a:r>
            <a:r>
              <a:rPr lang="en-US" dirty="0"/>
              <a:t>, </a:t>
            </a:r>
            <a:r>
              <a:rPr lang="en-US" dirty="0" err="1" smtClean="0"/>
              <a:t>Durwood</a:t>
            </a:r>
            <a:r>
              <a:rPr lang="en-US" dirty="0"/>
              <a:t>, </a:t>
            </a:r>
            <a:r>
              <a:rPr lang="en-US" dirty="0" err="1" smtClean="0"/>
              <a:t>DeMeules</a:t>
            </a:r>
            <a:r>
              <a:rPr lang="en-US" dirty="0"/>
              <a:t>, </a:t>
            </a:r>
            <a:r>
              <a:rPr lang="en-US" dirty="0" smtClean="0"/>
              <a:t>&amp; </a:t>
            </a:r>
            <a:r>
              <a:rPr lang="en-US" dirty="0"/>
              <a:t>McLaughlin, </a:t>
            </a:r>
            <a:r>
              <a:rPr lang="en-US" dirty="0" smtClean="0"/>
              <a:t>2016</a:t>
            </a:r>
            <a:endParaRPr lang="en-US" dirty="0"/>
          </a:p>
        </p:txBody>
      </p:sp>
      <p:pic>
        <p:nvPicPr>
          <p:cNvPr id="2050" name="Picture 2" descr="Sibling, Children, Family, Child, Brother, Girl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318" y="2832079"/>
            <a:ext cx="6038882" cy="4025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452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benefits of supportive </a:t>
            </a:r>
            <a:r>
              <a:rPr lang="en-US" dirty="0"/>
              <a:t>families </a:t>
            </a:r>
            <a:r>
              <a:rPr lang="en-US" dirty="0" err="1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Parent supportive behaviors during their child’s adolescence…</a:t>
            </a:r>
          </a:p>
          <a:p>
            <a:pPr lvl="1"/>
            <a:r>
              <a:rPr lang="en-US" dirty="0" smtClean="0"/>
              <a:t>Yielded positive outcomes</a:t>
            </a:r>
          </a:p>
          <a:p>
            <a:pPr lvl="2"/>
            <a:r>
              <a:rPr lang="en-US" dirty="0" smtClean="0"/>
              <a:t>Self-esteem</a:t>
            </a:r>
          </a:p>
          <a:p>
            <a:pPr lvl="2"/>
            <a:r>
              <a:rPr lang="en-US" dirty="0" smtClean="0"/>
              <a:t>Social support</a:t>
            </a:r>
          </a:p>
          <a:p>
            <a:pPr lvl="2"/>
            <a:r>
              <a:rPr lang="en-US" dirty="0" smtClean="0"/>
              <a:t>General health</a:t>
            </a:r>
          </a:p>
          <a:p>
            <a:pPr lvl="1"/>
            <a:r>
              <a:rPr lang="en-US" dirty="0" smtClean="0"/>
              <a:t>Protected against negative outcomes</a:t>
            </a:r>
          </a:p>
          <a:p>
            <a:pPr lvl="2"/>
            <a:r>
              <a:rPr lang="en-US" dirty="0" smtClean="0"/>
              <a:t>Depression</a:t>
            </a:r>
          </a:p>
          <a:p>
            <a:pPr lvl="2"/>
            <a:r>
              <a:rPr lang="en-US" dirty="0" smtClean="0"/>
              <a:t>Substance use</a:t>
            </a:r>
          </a:p>
          <a:p>
            <a:pPr lvl="2"/>
            <a:r>
              <a:rPr lang="en-US" dirty="0" smtClean="0"/>
              <a:t>Suicidal ideation and attempts</a:t>
            </a:r>
          </a:p>
          <a:p>
            <a:pPr lvl="1"/>
            <a:r>
              <a:rPr lang="en-US" dirty="0" smtClean="0"/>
              <a:t>Were moderated by</a:t>
            </a:r>
          </a:p>
          <a:p>
            <a:pPr lvl="2"/>
            <a:r>
              <a:rPr lang="en-US" dirty="0" smtClean="0"/>
              <a:t>Immigrant status</a:t>
            </a:r>
          </a:p>
          <a:p>
            <a:pPr lvl="2"/>
            <a:r>
              <a:rPr lang="en-US" dirty="0" smtClean="0"/>
              <a:t>Religiosity</a:t>
            </a:r>
          </a:p>
          <a:p>
            <a:pPr lvl="2"/>
            <a:r>
              <a:rPr lang="en-US" dirty="0" smtClean="0"/>
              <a:t>Socio-economic status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287692" y="5723317"/>
            <a:ext cx="2259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Ryan et al, 2010</a:t>
            </a:r>
            <a:endParaRPr lang="en-US" dirty="0"/>
          </a:p>
        </p:txBody>
      </p:sp>
      <p:pic>
        <p:nvPicPr>
          <p:cNvPr id="1026" name="Picture 2" descr="Family, Together, Parenting, Lifestyle, Parents, Beac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869" y="2504459"/>
            <a:ext cx="3754536" cy="281590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2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family support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Talk </a:t>
            </a:r>
            <a:r>
              <a:rPr lang="en-US" dirty="0"/>
              <a:t>with your child or foster child about their </a:t>
            </a:r>
            <a:r>
              <a:rPr lang="en-US" dirty="0" smtClean="0"/>
              <a:t>LGBT identity</a:t>
            </a:r>
            <a:endParaRPr lang="en-US" dirty="0"/>
          </a:p>
          <a:p>
            <a:r>
              <a:rPr lang="en-US" dirty="0"/>
              <a:t>Express affection when your child tells you or when </a:t>
            </a:r>
            <a:r>
              <a:rPr lang="en-US" dirty="0" smtClean="0"/>
              <a:t>you learn </a:t>
            </a:r>
            <a:r>
              <a:rPr lang="en-US" dirty="0"/>
              <a:t>that your child is LGBT</a:t>
            </a:r>
          </a:p>
          <a:p>
            <a:r>
              <a:rPr lang="en-US" dirty="0"/>
              <a:t>Support your child’s LGBT identity even though you </a:t>
            </a:r>
            <a:r>
              <a:rPr lang="en-US" dirty="0" smtClean="0"/>
              <a:t>may feel </a:t>
            </a:r>
            <a:r>
              <a:rPr lang="en-US" dirty="0"/>
              <a:t>uncomfortable</a:t>
            </a:r>
          </a:p>
          <a:p>
            <a:r>
              <a:rPr lang="en-US" dirty="0"/>
              <a:t>Advocate for your child when he or she is </a:t>
            </a:r>
            <a:r>
              <a:rPr lang="en-US" dirty="0" smtClean="0"/>
              <a:t>mistreated because </a:t>
            </a:r>
            <a:r>
              <a:rPr lang="en-US" dirty="0"/>
              <a:t>of their LGBT identity</a:t>
            </a:r>
          </a:p>
          <a:p>
            <a:r>
              <a:rPr lang="en-US" dirty="0"/>
              <a:t>Require that other family members respect your </a:t>
            </a:r>
            <a:r>
              <a:rPr lang="en-US" dirty="0" smtClean="0"/>
              <a:t>LGBT child</a:t>
            </a:r>
            <a:endParaRPr lang="en-US" dirty="0"/>
          </a:p>
          <a:p>
            <a:r>
              <a:rPr lang="en-US" dirty="0"/>
              <a:t>Bring your child to LGBT organizations or events</a:t>
            </a:r>
          </a:p>
          <a:p>
            <a:r>
              <a:rPr lang="en-US" dirty="0"/>
              <a:t>Connect your child with an LGBT adult role model </a:t>
            </a:r>
            <a:r>
              <a:rPr lang="en-US" dirty="0" smtClean="0"/>
              <a:t>to show </a:t>
            </a:r>
            <a:r>
              <a:rPr lang="en-US" dirty="0"/>
              <a:t>them options for the future</a:t>
            </a:r>
          </a:p>
          <a:p>
            <a:r>
              <a:rPr lang="en-US" dirty="0"/>
              <a:t>Work to make your faith community supportive of </a:t>
            </a:r>
            <a:r>
              <a:rPr lang="en-US" dirty="0" smtClean="0"/>
              <a:t>LGBT members </a:t>
            </a:r>
            <a:r>
              <a:rPr lang="en-US" dirty="0"/>
              <a:t>or find a supportive faith community </a:t>
            </a:r>
            <a:r>
              <a:rPr lang="en-US" dirty="0" smtClean="0"/>
              <a:t>that welcomes </a:t>
            </a:r>
            <a:r>
              <a:rPr lang="en-US" dirty="0"/>
              <a:t>your family and LGBT child</a:t>
            </a:r>
          </a:p>
          <a:p>
            <a:r>
              <a:rPr lang="en-US" dirty="0"/>
              <a:t>Welcome your child’s LGBT friends and partner to </a:t>
            </a:r>
            <a:r>
              <a:rPr lang="en-US" dirty="0" smtClean="0"/>
              <a:t>your home </a:t>
            </a:r>
            <a:r>
              <a:rPr lang="en-US" dirty="0"/>
              <a:t>and to family events and activities</a:t>
            </a:r>
          </a:p>
          <a:p>
            <a:r>
              <a:rPr lang="en-US" dirty="0"/>
              <a:t>Support your child’s gender expression</a:t>
            </a:r>
          </a:p>
          <a:p>
            <a:r>
              <a:rPr lang="en-US" dirty="0"/>
              <a:t>Believe your child can have a happy future as an </a:t>
            </a:r>
            <a:r>
              <a:rPr lang="en-US" dirty="0" smtClean="0"/>
              <a:t>LGBT adult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287692" y="5723317"/>
            <a:ext cx="2259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Ryan et al, 2010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0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Families’ experiences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Historical and theoretical frameworks (</a:t>
            </a:r>
            <a:r>
              <a:rPr lang="en-US" dirty="0" err="1" smtClean="0"/>
              <a:t>Malpas</a:t>
            </a:r>
            <a:r>
              <a:rPr lang="en-US" dirty="0" smtClean="0"/>
              <a:t>, 2005 in </a:t>
            </a:r>
            <a:r>
              <a:rPr lang="en-US" dirty="0" err="1" smtClean="0"/>
              <a:t>Bigner</a:t>
            </a:r>
            <a:r>
              <a:rPr lang="en-US" dirty="0" smtClean="0"/>
              <a:t> &amp; </a:t>
            </a:r>
            <a:r>
              <a:rPr lang="en-US" dirty="0" err="1" smtClean="0"/>
              <a:t>Wetchler</a:t>
            </a:r>
            <a:r>
              <a:rPr lang="en-US" dirty="0" smtClean="0"/>
              <a:t>, eds., 2012)</a:t>
            </a:r>
          </a:p>
          <a:p>
            <a:pPr lvl="1"/>
            <a:r>
              <a:rPr lang="en-US" dirty="0" smtClean="0"/>
              <a:t>Medical/</a:t>
            </a:r>
            <a:r>
              <a:rPr lang="en-US" dirty="0" err="1" smtClean="0"/>
              <a:t>Pathologizing</a:t>
            </a:r>
            <a:r>
              <a:rPr lang="en-US" dirty="0" smtClean="0"/>
              <a:t>: spouses/families not considered as part of transition</a:t>
            </a:r>
          </a:p>
          <a:p>
            <a:pPr lvl="1"/>
            <a:r>
              <a:rPr lang="en-US" dirty="0" smtClean="0"/>
              <a:t>Normalizing: legitimize identity and include families/spouses in transition</a:t>
            </a:r>
          </a:p>
          <a:p>
            <a:pPr lvl="2"/>
            <a:r>
              <a:rPr lang="en-US" dirty="0" smtClean="0"/>
              <a:t>Developmental: stage-based model of adjusting to family member’s transition, often assuming gender binaries</a:t>
            </a:r>
          </a:p>
          <a:p>
            <a:pPr lvl="2"/>
            <a:r>
              <a:rPr lang="en-US" dirty="0" smtClean="0"/>
              <a:t>Deconstructive: challenges binary sex and gender assumptions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15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Families’ experience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Developmental: Family Emergence (Lev, 2004)*</a:t>
            </a:r>
          </a:p>
          <a:p>
            <a:pPr lvl="1"/>
            <a:r>
              <a:rPr lang="en-US" u="sng" dirty="0" smtClean="0"/>
              <a:t>Discovery &amp; Disclosure:</a:t>
            </a:r>
            <a:r>
              <a:rPr lang="en-US" dirty="0" smtClean="0"/>
              <a:t> shock, concerns regarding security (“what will the neighbors think?”), may map on to “Denial” stage for models of grief</a:t>
            </a:r>
          </a:p>
          <a:p>
            <a:pPr lvl="1"/>
            <a:r>
              <a:rPr lang="en-US" u="sng" dirty="0" smtClean="0"/>
              <a:t>Turmoil:</a:t>
            </a:r>
            <a:r>
              <a:rPr lang="en-US" dirty="0" smtClean="0"/>
              <a:t> family conflicts (new and old), stonewalling, may appear supportive but this may not be fully committed</a:t>
            </a:r>
          </a:p>
          <a:p>
            <a:pPr lvl="1"/>
            <a:r>
              <a:rPr lang="en-US" u="sng" dirty="0" smtClean="0"/>
              <a:t>Negotiation:</a:t>
            </a:r>
            <a:r>
              <a:rPr lang="en-US" dirty="0" smtClean="0"/>
              <a:t> realization that gender concerns won’t just “go away,” setting limits around transition</a:t>
            </a:r>
          </a:p>
          <a:p>
            <a:pPr lvl="1"/>
            <a:r>
              <a:rPr lang="en-US" u="sng" dirty="0" smtClean="0"/>
              <a:t>Balance:</a:t>
            </a:r>
            <a:r>
              <a:rPr lang="en-US" dirty="0" smtClean="0"/>
              <a:t> transgender issues are no longer secret (even if still private), transgender family member/s is/are integrated into the family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*note that Lev’s model is heavily couples/adult focused but may be useful in    conceptualizing family experiences</a:t>
            </a:r>
          </a:p>
        </p:txBody>
      </p:sp>
    </p:spTree>
    <p:extLst>
      <p:ext uri="{BB962C8B-B14F-4D97-AF65-F5344CB8AC3E}">
        <p14:creationId xmlns:p14="http://schemas.microsoft.com/office/powerpoint/2010/main" val="58979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Families</a:t>
            </a:r>
            <a:r>
              <a:rPr lang="en-US" dirty="0"/>
              <a:t>’ experience </a:t>
            </a:r>
            <a:r>
              <a:rPr lang="en-US" dirty="0" err="1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Meta-analysis of the literature on caregivers of trans*/GNC children (</a:t>
            </a:r>
            <a:r>
              <a:rPr lang="en-US" dirty="0" err="1"/>
              <a:t>Dierckx</a:t>
            </a:r>
            <a:r>
              <a:rPr lang="en-US" dirty="0"/>
              <a:t>, </a:t>
            </a:r>
            <a:r>
              <a:rPr lang="en-US" dirty="0" err="1" smtClean="0"/>
              <a:t>Motmans</a:t>
            </a:r>
            <a:r>
              <a:rPr lang="en-US" dirty="0"/>
              <a:t>, </a:t>
            </a:r>
            <a:r>
              <a:rPr lang="en-US" dirty="0" err="1" smtClean="0"/>
              <a:t>Mortelmans</a:t>
            </a:r>
            <a:r>
              <a:rPr lang="en-US" dirty="0" smtClean="0"/>
              <a:t> </a:t>
            </a:r>
            <a:r>
              <a:rPr lang="en-US" dirty="0"/>
              <a:t>&amp; </a:t>
            </a:r>
            <a:r>
              <a:rPr lang="en-US" dirty="0" err="1" smtClean="0"/>
              <a:t>T’sjoen</a:t>
            </a:r>
            <a:r>
              <a:rPr lang="en-US" dirty="0" smtClean="0"/>
              <a:t>, 2016)</a:t>
            </a:r>
          </a:p>
          <a:p>
            <a:pPr lvl="1"/>
            <a:r>
              <a:rPr lang="en-US" dirty="0" smtClean="0"/>
              <a:t>Limited quantitative research (n=3)</a:t>
            </a:r>
          </a:p>
          <a:p>
            <a:pPr lvl="1"/>
            <a:r>
              <a:rPr lang="en-US" dirty="0" smtClean="0"/>
              <a:t>Quantitative papers (n=8) reveal a myriad of themes</a:t>
            </a:r>
          </a:p>
          <a:p>
            <a:pPr lvl="2"/>
            <a:r>
              <a:rPr lang="en-US" dirty="0" smtClean="0"/>
              <a:t>Emotional reactions: shame, guilt, fear</a:t>
            </a:r>
          </a:p>
          <a:p>
            <a:pPr lvl="2"/>
            <a:r>
              <a:rPr lang="en-US" dirty="0" smtClean="0"/>
              <a:t>Conflict: between parents, societal values</a:t>
            </a:r>
          </a:p>
          <a:p>
            <a:pPr lvl="2"/>
            <a:r>
              <a:rPr lang="en-US" dirty="0" smtClean="0"/>
              <a:t>Needs include: professional support (uninformed professionals was an identified problem), social support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364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Families’ experience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Research from differences of sex development (intersexuality)</a:t>
            </a:r>
          </a:p>
          <a:p>
            <a:pPr lvl="1"/>
            <a:r>
              <a:rPr lang="en-US" dirty="0"/>
              <a:t>Some parents isolate while others find disclosure empowering (</a:t>
            </a:r>
            <a:r>
              <a:rPr lang="en-US" dirty="0" err="1"/>
              <a:t>Crissman</a:t>
            </a:r>
            <a:r>
              <a:rPr lang="en-US" dirty="0"/>
              <a:t>, et al., 2011; Kirk et al., 2011)</a:t>
            </a:r>
          </a:p>
          <a:p>
            <a:pPr lvl="1"/>
            <a:r>
              <a:rPr lang="en-US" dirty="0"/>
              <a:t>Parents reports challenges related to a child’s dx:</a:t>
            </a:r>
          </a:p>
          <a:p>
            <a:pPr lvl="2"/>
            <a:r>
              <a:rPr lang="en-US" dirty="0"/>
              <a:t>Understanding Health Information</a:t>
            </a:r>
          </a:p>
          <a:p>
            <a:pPr lvl="2"/>
            <a:r>
              <a:rPr lang="en-US" dirty="0"/>
              <a:t>Unmet Needs (both technical information and emotional support)</a:t>
            </a:r>
          </a:p>
          <a:p>
            <a:pPr lvl="2"/>
            <a:r>
              <a:rPr lang="en-US" dirty="0"/>
              <a:t>Social Support (both natural supports and families w/ DSD) (</a:t>
            </a:r>
            <a:r>
              <a:rPr lang="en-US" dirty="0" err="1"/>
              <a:t>Boyse</a:t>
            </a:r>
            <a:r>
              <a:rPr lang="en-US" dirty="0"/>
              <a:t>, 2014)</a:t>
            </a:r>
          </a:p>
          <a:p>
            <a:pPr lvl="1"/>
            <a:r>
              <a:rPr lang="en-US" dirty="0" smtClean="0"/>
              <a:t>Sex differences</a:t>
            </a:r>
          </a:p>
          <a:p>
            <a:pPr lvl="2"/>
            <a:r>
              <a:rPr lang="en-US" dirty="0" smtClean="0"/>
              <a:t>Female </a:t>
            </a:r>
            <a:r>
              <a:rPr lang="en-US" dirty="0"/>
              <a:t>caregivers had ↑ stress &amp; perceived male children as &gt; vulnerable than females (Kirk, </a:t>
            </a:r>
            <a:r>
              <a:rPr lang="en-US" dirty="0" err="1"/>
              <a:t>Fedele</a:t>
            </a:r>
            <a:r>
              <a:rPr lang="en-US" dirty="0"/>
              <a:t>, Wolfe-Christensen et al., 2011)</a:t>
            </a:r>
          </a:p>
          <a:p>
            <a:pPr lvl="2"/>
            <a:r>
              <a:rPr lang="en-US" dirty="0"/>
              <a:t>For caregivers of males, degree of masculinization was inversely correlated with  stress and depression (Wolfe-Christensen, </a:t>
            </a:r>
            <a:r>
              <a:rPr lang="en-US" dirty="0" err="1"/>
              <a:t>Fedele</a:t>
            </a:r>
            <a:r>
              <a:rPr lang="en-US" dirty="0"/>
              <a:t>, </a:t>
            </a:r>
            <a:r>
              <a:rPr lang="en-US" dirty="0" err="1"/>
              <a:t>Kirl</a:t>
            </a:r>
            <a:r>
              <a:rPr lang="en-US" dirty="0"/>
              <a:t>, et al., 2012)</a:t>
            </a:r>
          </a:p>
          <a:p>
            <a:pPr lvl="1"/>
            <a:r>
              <a:rPr lang="en-US" dirty="0" smtClean="0"/>
              <a:t>Parental </a:t>
            </a:r>
            <a:r>
              <a:rPr lang="en-US" dirty="0"/>
              <a:t>decision making may be influenced by the source of health information, i.e. </a:t>
            </a:r>
            <a:r>
              <a:rPr lang="en-US" dirty="0" err="1"/>
              <a:t>medicalized</a:t>
            </a:r>
            <a:r>
              <a:rPr lang="en-US" dirty="0"/>
              <a:t> vs non-</a:t>
            </a:r>
            <a:r>
              <a:rPr lang="en-US" dirty="0" err="1"/>
              <a:t>medicalized</a:t>
            </a:r>
            <a:r>
              <a:rPr lang="en-US" dirty="0"/>
              <a:t> (</a:t>
            </a:r>
            <a:r>
              <a:rPr lang="en-US" dirty="0" err="1"/>
              <a:t>Streuli</a:t>
            </a:r>
            <a:r>
              <a:rPr lang="en-US" dirty="0"/>
              <a:t>, 2013)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23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ase Brext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hase Brexton" id="{D8032BF3-19BE-440E-80AB-9B3F00A36D15}" vid="{AE7FCF6E-6AE6-4780-A983-4EC1ABE18D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</TotalTime>
  <Words>2097</Words>
  <Application>Microsoft Office PowerPoint</Application>
  <PresentationFormat>Custom</PresentationFormat>
  <Paragraphs>255</Paragraphs>
  <Slides>25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Chase Brexton</vt:lpstr>
      <vt:lpstr>Gender Dysphoria in Children and Adolescents: Families and Systems</vt:lpstr>
      <vt:lpstr>Outline</vt:lpstr>
      <vt:lpstr>The benefits of supportive families</vt:lpstr>
      <vt:lpstr>The benefits of supportive families con’t</vt:lpstr>
      <vt:lpstr>What does family support look like?</vt:lpstr>
      <vt:lpstr>Families’ experiences</vt:lpstr>
      <vt:lpstr>Families’ experience con’t</vt:lpstr>
      <vt:lpstr>Families’ experience con’t</vt:lpstr>
      <vt:lpstr>Families’ experience con’t</vt:lpstr>
      <vt:lpstr>Families’ experience con’t</vt:lpstr>
      <vt:lpstr>Shared decision making</vt:lpstr>
      <vt:lpstr>Interventions to support families: Knowledge Acquisition</vt:lpstr>
      <vt:lpstr>Interventions to support families: Knowledge Acquisition</vt:lpstr>
      <vt:lpstr>Interventions to support families: Multidisciplinary Care</vt:lpstr>
      <vt:lpstr>Interventions to support families: adolescent autonomy </vt:lpstr>
      <vt:lpstr>Interventions to support families: patient expectations and treatment desires</vt:lpstr>
      <vt:lpstr>Exploring social transition</vt:lpstr>
      <vt:lpstr>Exploring medical transition</vt:lpstr>
      <vt:lpstr>School climate</vt:lpstr>
      <vt:lpstr>School climate con’t</vt:lpstr>
      <vt:lpstr>Out-of-home care</vt:lpstr>
      <vt:lpstr>Hospitals and medical providers</vt:lpstr>
      <vt:lpstr>Hospitals and medical providers con’t</vt:lpstr>
      <vt:lpstr>Hospitals and medical providers con’t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 Dysphoria in Children and Adolescents:  Medical Considerations</dc:title>
  <dc:creator>Elyse Twaddell</dc:creator>
  <cp:lastModifiedBy>mmalouf</cp:lastModifiedBy>
  <cp:revision>52</cp:revision>
  <dcterms:created xsi:type="dcterms:W3CDTF">2016-03-06T02:37:22Z</dcterms:created>
  <dcterms:modified xsi:type="dcterms:W3CDTF">2016-04-01T19:51:46Z</dcterms:modified>
</cp:coreProperties>
</file>